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17"/>
  </p:notesMasterIdLst>
  <p:handoutMasterIdLst>
    <p:handoutMasterId r:id="rId118"/>
  </p:handoutMasterIdLst>
  <p:sldIdLst>
    <p:sldId id="256" r:id="rId2"/>
    <p:sldId id="397" r:id="rId3"/>
    <p:sldId id="299" r:id="rId4"/>
    <p:sldId id="357" r:id="rId5"/>
    <p:sldId id="398" r:id="rId6"/>
    <p:sldId id="400" r:id="rId7"/>
    <p:sldId id="399" r:id="rId8"/>
    <p:sldId id="358" r:id="rId9"/>
    <p:sldId id="405" r:id="rId10"/>
    <p:sldId id="406" r:id="rId11"/>
    <p:sldId id="403" r:id="rId12"/>
    <p:sldId id="404" r:id="rId13"/>
    <p:sldId id="431" r:id="rId14"/>
    <p:sldId id="432" r:id="rId15"/>
    <p:sldId id="524" r:id="rId16"/>
    <p:sldId id="479" r:id="rId17"/>
    <p:sldId id="493" r:id="rId18"/>
    <p:sldId id="489" r:id="rId19"/>
    <p:sldId id="511" r:id="rId20"/>
    <p:sldId id="505" r:id="rId21"/>
    <p:sldId id="506" r:id="rId22"/>
    <p:sldId id="507" r:id="rId23"/>
    <p:sldId id="508" r:id="rId24"/>
    <p:sldId id="269" r:id="rId25"/>
    <p:sldId id="510" r:id="rId26"/>
    <p:sldId id="512" r:id="rId27"/>
    <p:sldId id="355" r:id="rId28"/>
    <p:sldId id="364" r:id="rId29"/>
    <p:sldId id="516" r:id="rId30"/>
    <p:sldId id="517" r:id="rId31"/>
    <p:sldId id="487" r:id="rId32"/>
    <p:sldId id="381" r:id="rId33"/>
    <p:sldId id="501" r:id="rId34"/>
    <p:sldId id="278" r:id="rId35"/>
    <p:sldId id="408" r:id="rId36"/>
    <p:sldId id="340" r:id="rId37"/>
    <p:sldId id="341" r:id="rId38"/>
    <p:sldId id="410" r:id="rId39"/>
    <p:sldId id="434" r:id="rId40"/>
    <p:sldId id="486" r:id="rId41"/>
    <p:sldId id="435" r:id="rId42"/>
    <p:sldId id="360" r:id="rId43"/>
    <p:sldId id="525" r:id="rId44"/>
    <p:sldId id="436" r:id="rId45"/>
    <p:sldId id="262" r:id="rId46"/>
    <p:sldId id="417" r:id="rId47"/>
    <p:sldId id="498" r:id="rId48"/>
    <p:sldId id="494" r:id="rId49"/>
    <p:sldId id="497" r:id="rId50"/>
    <p:sldId id="496" r:id="rId51"/>
    <p:sldId id="488" r:id="rId52"/>
    <p:sldId id="513" r:id="rId53"/>
    <p:sldId id="441" r:id="rId54"/>
    <p:sldId id="444" r:id="rId55"/>
    <p:sldId id="268" r:id="rId56"/>
    <p:sldId id="445" r:id="rId57"/>
    <p:sldId id="502" r:id="rId58"/>
    <p:sldId id="526" r:id="rId59"/>
    <p:sldId id="514" r:id="rId60"/>
    <p:sldId id="515" r:id="rId61"/>
    <p:sldId id="447" r:id="rId62"/>
    <p:sldId id="272" r:id="rId63"/>
    <p:sldId id="414" r:id="rId64"/>
    <p:sldId id="413" r:id="rId65"/>
    <p:sldId id="415" r:id="rId66"/>
    <p:sldId id="480" r:id="rId67"/>
    <p:sldId id="473" r:id="rId68"/>
    <p:sldId id="474" r:id="rId69"/>
    <p:sldId id="257" r:id="rId70"/>
    <p:sldId id="472" r:id="rId71"/>
    <p:sldId id="426" r:id="rId72"/>
    <p:sldId id="276" r:id="rId73"/>
    <p:sldId id="291" r:id="rId74"/>
    <p:sldId id="523" r:id="rId75"/>
    <p:sldId id="448" r:id="rId76"/>
    <p:sldId id="260" r:id="rId77"/>
    <p:sldId id="258" r:id="rId78"/>
    <p:sldId id="259" r:id="rId79"/>
    <p:sldId id="520" r:id="rId80"/>
    <p:sldId id="521" r:id="rId81"/>
    <p:sldId id="527" r:id="rId82"/>
    <p:sldId id="528" r:id="rId83"/>
    <p:sldId id="522" r:id="rId84"/>
    <p:sldId id="529" r:id="rId85"/>
    <p:sldId id="519" r:id="rId86"/>
    <p:sldId id="295" r:id="rId87"/>
    <p:sldId id="363" r:id="rId88"/>
    <p:sldId id="451" r:id="rId89"/>
    <p:sldId id="428" r:id="rId90"/>
    <p:sldId id="452" r:id="rId91"/>
    <p:sldId id="412" r:id="rId92"/>
    <p:sldId id="411" r:id="rId93"/>
    <p:sldId id="449" r:id="rId94"/>
    <p:sldId id="450" r:id="rId95"/>
    <p:sldId id="482" r:id="rId96"/>
    <p:sldId id="429" r:id="rId97"/>
    <p:sldId id="453" r:id="rId98"/>
    <p:sldId id="454" r:id="rId99"/>
    <p:sldId id="282" r:id="rId100"/>
    <p:sldId id="455" r:id="rId101"/>
    <p:sldId id="456" r:id="rId102"/>
    <p:sldId id="458" r:id="rId103"/>
    <p:sldId id="457" r:id="rId104"/>
    <p:sldId id="463" r:id="rId105"/>
    <p:sldId id="284" r:id="rId106"/>
    <p:sldId id="459" r:id="rId107"/>
    <p:sldId id="460" r:id="rId108"/>
    <p:sldId id="464" r:id="rId109"/>
    <p:sldId id="287" r:id="rId110"/>
    <p:sldId id="461" r:id="rId111"/>
    <p:sldId id="462" r:id="rId112"/>
    <p:sldId id="465" r:id="rId113"/>
    <p:sldId id="290" r:id="rId114"/>
    <p:sldId id="293" r:id="rId115"/>
    <p:sldId id="483" r:id="rId1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40000"/>
    <a:srgbClr val="57A83A"/>
    <a:srgbClr val="76C65A"/>
    <a:srgbClr val="FF8000"/>
    <a:srgbClr val="808080"/>
    <a:srgbClr val="305480"/>
    <a:srgbClr val="E08836"/>
    <a:srgbClr val="DE8400"/>
    <a:srgbClr val="902C10"/>
    <a:srgbClr val="A500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27" autoAdjust="0"/>
    <p:restoredTop sz="96405"/>
  </p:normalViewPr>
  <p:slideViewPr>
    <p:cSldViewPr>
      <p:cViewPr varScale="1">
        <p:scale>
          <a:sx n="108" d="100"/>
          <a:sy n="108" d="100"/>
        </p:scale>
        <p:origin x="144" y="8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101" d="100"/>
          <a:sy n="101" d="100"/>
        </p:scale>
        <p:origin x="5154" y="1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handoutMaster" Target="handoutMasters/handoutMaster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presProps" Target="presProps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theme" Target="theme/theme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5B5575-5396-4903-B001-2952BE6B9F1B}" type="datetimeFigureOut">
              <a:rPr lang="en-GB" smtClean="0"/>
              <a:t>11/06/2024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42CCE1-13AB-4907-8C53-954A4412C19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961563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E547EB-7C1B-40A0-9C00-7392B48D9156}" type="datetimeFigureOut">
              <a:rPr lang="en-GB" smtClean="0"/>
              <a:t>11/06/2024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3989F4-5BC7-45C8-8C9A-BD913442709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32489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019400"/>
            <a:ext cx="8534400" cy="1705744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2">
                    <a:lumMod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Rectangle 3"/>
          <p:cNvSpPr/>
          <p:nvPr userDrawn="1"/>
        </p:nvSpPr>
        <p:spPr>
          <a:xfrm>
            <a:off x="0" y="-204936"/>
            <a:ext cx="12192000" cy="15567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sp>
        <p:nvSpPr>
          <p:cNvPr id="8" name="Rectangle 7"/>
          <p:cNvSpPr/>
          <p:nvPr userDrawn="1"/>
        </p:nvSpPr>
        <p:spPr>
          <a:xfrm>
            <a:off x="0" y="6237312"/>
            <a:ext cx="12192000" cy="628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3392" y="476672"/>
            <a:ext cx="10945216" cy="2448272"/>
          </a:xfrm>
        </p:spPr>
        <p:txBody>
          <a:bodyPr anchor="b">
            <a:normAutofit/>
          </a:bodyPr>
          <a:lstStyle>
            <a:lvl1pPr algn="ctr">
              <a:defRPr sz="3200">
                <a:solidFill>
                  <a:srgbClr val="B4000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9D51947-24F4-C4DC-5885-9F67B2093E4F}"/>
              </a:ext>
            </a:extLst>
          </p:cNvPr>
          <p:cNvGrpSpPr/>
          <p:nvPr userDrawn="1"/>
        </p:nvGrpSpPr>
        <p:grpSpPr>
          <a:xfrm>
            <a:off x="4339232" y="4819600"/>
            <a:ext cx="3589360" cy="1763448"/>
            <a:chOff x="4339232" y="4819600"/>
            <a:chExt cx="3589360" cy="1763448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73E4E562-3F63-307A-0740-45B3E73A091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9232" y="4819600"/>
              <a:ext cx="3513536" cy="1763448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2C4A0EA-E478-7F0A-1EEC-46DA78AFE7EE}"/>
                </a:ext>
              </a:extLst>
            </p:cNvPr>
            <p:cNvSpPr txBox="1"/>
            <p:nvPr userDrawn="1"/>
          </p:nvSpPr>
          <p:spPr>
            <a:xfrm>
              <a:off x="7568552" y="5538903"/>
              <a:ext cx="360040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900" b="1">
                  <a:solidFill>
                    <a:srgbClr val="C00000"/>
                  </a:solidFill>
                </a:rPr>
                <a:t>2</a:t>
              </a:r>
              <a:endParaRPr lang="en-NL" sz="1900" b="1">
                <a:solidFill>
                  <a:srgbClr val="C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463821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z="800"/>
            </a:lvl1pPr>
          </a:lstStyle>
          <a:p>
            <a:fld id="{133EA325-E17C-4431-8C79-1AEA4A39660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53101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rgbClr val="B40000"/>
                </a:solidFill>
              </a:defRPr>
            </a:lvl1pPr>
          </a:lstStyle>
          <a:p>
            <a:fld id="{133EA325-E17C-4431-8C79-1AEA4A396602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623392" y="1196752"/>
            <a:ext cx="10945216" cy="51845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chemeClr val="tx2">
                    <a:lumMod val="50000"/>
                  </a:schemeClr>
                </a:solidFill>
              </a:defRPr>
            </a:lvl1pPr>
            <a:lvl2pPr>
              <a:defRPr>
                <a:solidFill>
                  <a:schemeClr val="tx2">
                    <a:lumMod val="50000"/>
                  </a:schemeClr>
                </a:solidFill>
              </a:defRPr>
            </a:lvl2pPr>
            <a:lvl3pPr>
              <a:defRPr>
                <a:solidFill>
                  <a:schemeClr val="tx2">
                    <a:lumMod val="50000"/>
                  </a:schemeClr>
                </a:solidFill>
              </a:defRPr>
            </a:lvl3pPr>
            <a:lvl4pPr>
              <a:defRPr>
                <a:solidFill>
                  <a:schemeClr val="tx2">
                    <a:lumMod val="50000"/>
                  </a:schemeClr>
                </a:solidFill>
              </a:defRPr>
            </a:lvl4pPr>
            <a:lvl5pPr>
              <a:defRPr>
                <a:solidFill>
                  <a:schemeClr val="tx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2159563" y="6564883"/>
            <a:ext cx="7392821" cy="230400"/>
          </a:xfrm>
        </p:spPr>
        <p:txBody>
          <a:bodyPr/>
          <a:lstStyle>
            <a:lvl1pPr>
              <a:defRPr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</p:spTree>
    <p:extLst>
      <p:ext uri="{BB962C8B-B14F-4D97-AF65-F5344CB8AC3E}">
        <p14:creationId xmlns:p14="http://schemas.microsoft.com/office/powerpoint/2010/main" val="12082921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68840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22074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3392" y="113386"/>
            <a:ext cx="10945216" cy="9859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392" y="1196752"/>
            <a:ext cx="10945216" cy="51845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59563" y="6564883"/>
            <a:ext cx="7392821" cy="230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2">
                    <a:lumMod val="75000"/>
                  </a:schemeClr>
                </a:solidFill>
                <a:latin typeface="+mn-lt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3392" y="6564883"/>
            <a:ext cx="1056117" cy="230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B40000"/>
                </a:solidFill>
                <a:latin typeface="+mn-lt"/>
                <a:ea typeface="Tahoma" pitchFamily="34" charset="0"/>
                <a:cs typeface="Tahoma" pitchFamily="34" charset="0"/>
              </a:defRPr>
            </a:lvl1pPr>
          </a:lstStyle>
          <a:p>
            <a:fld id="{133EA325-E17C-4431-8C79-1AEA4A396602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73B2648-2988-DDF5-3B00-2C50D9961258}"/>
              </a:ext>
            </a:extLst>
          </p:cNvPr>
          <p:cNvGrpSpPr/>
          <p:nvPr userDrawn="1"/>
        </p:nvGrpSpPr>
        <p:grpSpPr>
          <a:xfrm>
            <a:off x="10598596" y="6318101"/>
            <a:ext cx="1066119" cy="524043"/>
            <a:chOff x="10598596" y="6318101"/>
            <a:chExt cx="1066119" cy="524043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C7B45EA-DF08-9BD8-0E65-7B7CF845E10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98596" y="6318101"/>
              <a:ext cx="1044116" cy="524043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15425DF-E504-86F9-34AC-3D4EE1BA0992}"/>
                </a:ext>
              </a:extLst>
            </p:cNvPr>
            <p:cNvSpPr txBox="1"/>
            <p:nvPr userDrawn="1"/>
          </p:nvSpPr>
          <p:spPr>
            <a:xfrm>
              <a:off x="11557722" y="6435742"/>
              <a:ext cx="1069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b="1">
                  <a:solidFill>
                    <a:srgbClr val="C00000"/>
                  </a:solidFill>
                </a:rPr>
                <a:t>2</a:t>
              </a:r>
              <a:endParaRPr lang="en-NL" sz="1200" b="1">
                <a:solidFill>
                  <a:srgbClr val="C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252954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0" r:id="rId3"/>
    <p:sldLayoutId id="2147483652" r:id="rId4"/>
    <p:sldLayoutId id="2147483653" r:id="rId5"/>
  </p:sldLayoutIdLst>
  <p:hf hdr="0" dt="0"/>
  <p:txStyles>
    <p:titleStyle>
      <a:lvl1pPr algn="l" defTabSz="914400" rtl="0" eaLnBrk="1" latinLnBrk="0" hangingPunct="1">
        <a:spcBef>
          <a:spcPct val="0"/>
        </a:spcBef>
        <a:buNone/>
        <a:defRPr sz="2400" b="1" kern="1200">
          <a:solidFill>
            <a:srgbClr val="B40000"/>
          </a:solidFill>
          <a:latin typeface="+mn-lt"/>
          <a:ea typeface="Tahoma" pitchFamily="34" charset="0"/>
          <a:cs typeface="Tahoma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rgbClr val="B40000"/>
        </a:buClr>
        <a:buFont typeface="Arial" pitchFamily="34" charset="0"/>
        <a:buChar char="•"/>
        <a:defRPr sz="2400" kern="1200">
          <a:solidFill>
            <a:schemeClr val="tx2">
              <a:lumMod val="50000"/>
            </a:schemeClr>
          </a:solidFill>
          <a:latin typeface="Calibri" panose="020F0502020204030204" pitchFamily="34" charset="0"/>
          <a:ea typeface="Tahoma" pitchFamily="34" charset="0"/>
          <a:cs typeface="Tahoma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Clr>
          <a:srgbClr val="B40000"/>
        </a:buClr>
        <a:buFont typeface="Arial" pitchFamily="34" charset="0"/>
        <a:buChar char="•"/>
        <a:defRPr sz="2200" kern="1200">
          <a:solidFill>
            <a:schemeClr val="tx2">
              <a:lumMod val="50000"/>
            </a:schemeClr>
          </a:solidFill>
          <a:latin typeface="Calibri" panose="020F0502020204030204" pitchFamily="34" charset="0"/>
          <a:ea typeface="Tahoma" pitchFamily="34" charset="0"/>
          <a:cs typeface="Tahoma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Clr>
          <a:srgbClr val="B40000"/>
        </a:buClr>
        <a:buFont typeface="Arial" pitchFamily="34" charset="0"/>
        <a:buChar char="•"/>
        <a:defRPr sz="2000" kern="1200">
          <a:solidFill>
            <a:schemeClr val="tx2">
              <a:lumMod val="50000"/>
            </a:schemeClr>
          </a:solidFill>
          <a:latin typeface="Calibri" panose="020F0502020204030204" pitchFamily="34" charset="0"/>
          <a:ea typeface="Tahoma" pitchFamily="34" charset="0"/>
          <a:cs typeface="Tahoma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Clr>
          <a:srgbClr val="B40000"/>
        </a:buClr>
        <a:buFont typeface="Arial" pitchFamily="34" charset="0"/>
        <a:buChar char="•"/>
        <a:defRPr sz="1800" kern="1200">
          <a:solidFill>
            <a:schemeClr val="tx2">
              <a:lumMod val="50000"/>
            </a:schemeClr>
          </a:solidFill>
          <a:latin typeface="Calibri" panose="020F0502020204030204" pitchFamily="34" charset="0"/>
          <a:ea typeface="Tahoma" pitchFamily="34" charset="0"/>
          <a:cs typeface="Tahoma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Clr>
          <a:srgbClr val="B40000"/>
        </a:buClr>
        <a:buFont typeface="Arial" pitchFamily="34" charset="0"/>
        <a:buChar char="•"/>
        <a:defRPr sz="1600" kern="1200">
          <a:solidFill>
            <a:schemeClr val="tx2">
              <a:lumMod val="50000"/>
            </a:schemeClr>
          </a:solidFill>
          <a:latin typeface="Calibri" panose="020F0502020204030204" pitchFamily="34" charset="0"/>
          <a:ea typeface="Tahoma" pitchFamily="34" charset="0"/>
          <a:cs typeface="Tahoma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lmixr2/nlmixr2" TargetMode="External"/><Relationship Id="rId2" Type="http://schemas.openxmlformats.org/officeDocument/2006/relationships/hyperlink" Target="https://cran.r-project.org/web/packages/nlmixr2" TargetMode="Externa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hyperlink" Target="https://cran.r-project.org/packages/xpose" TargetMode="External"/><Relationship Id="rId13" Type="http://schemas.openxmlformats.org/officeDocument/2006/relationships/hyperlink" Target="https://nlmixr2.github.io/nlmixr2" TargetMode="External"/><Relationship Id="rId3" Type="http://schemas.openxmlformats.org/officeDocument/2006/relationships/hyperlink" Target="https://blog.nlmixr2.org/" TargetMode="External"/><Relationship Id="rId7" Type="http://schemas.openxmlformats.org/officeDocument/2006/relationships/hyperlink" Target="https://cran.r-project.org/packages/xpose.nlmixr2" TargetMode="External"/><Relationship Id="rId12" Type="http://schemas.openxmlformats.org/officeDocument/2006/relationships/hyperlink" Target="https://cran.r-project.org/bin/windows/Rtools/rtools42/rtools.html" TargetMode="External"/><Relationship Id="rId2" Type="http://schemas.openxmlformats.org/officeDocument/2006/relationships/hyperlink" Target="https://nlmixr2.org/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github.com/nlmixr2/xpose.nlmixr2" TargetMode="External"/><Relationship Id="rId11" Type="http://schemas.openxmlformats.org/officeDocument/2006/relationships/hyperlink" Target="https://richardhooijmaijers.github.io/shinyMixR/articles/shinyMixR-vignette.html" TargetMode="External"/><Relationship Id="rId5" Type="http://schemas.openxmlformats.org/officeDocument/2006/relationships/hyperlink" Target="https://github.com/ggPMXdevelopment/ggPMX" TargetMode="External"/><Relationship Id="rId10" Type="http://schemas.openxmlformats.org/officeDocument/2006/relationships/hyperlink" Target="https://github.com/RichardHooijmaijers/shinyMixR" TargetMode="External"/><Relationship Id="rId4" Type="http://schemas.openxmlformats.org/officeDocument/2006/relationships/hyperlink" Target="https://cran.r-project.org/web/packages/ggPMX/" TargetMode="External"/><Relationship Id="rId9" Type="http://schemas.openxmlformats.org/officeDocument/2006/relationships/hyperlink" Target="https://uupharmacometrics.github.io/xpose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lmixr2/rxode2" TargetMode="External"/><Relationship Id="rId2" Type="http://schemas.openxmlformats.org/officeDocument/2006/relationships/hyperlink" Target="https://cran.r-project.org/web/packages/rxode2" TargetMode="Externa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nlmixr2.github.io/rxode2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nlmixr2.github.io/nonmem2rx/index.html" TargetMode="External"/><Relationship Id="rId2" Type="http://schemas.openxmlformats.org/officeDocument/2006/relationships/hyperlink" Target="https://cran.r-project.org/web/packages/babelmixr2/index.html" TargetMode="Externa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ascpt.onlinelibrary.wiley.com/doi/10.1002/psp4.12471" TargetMode="Externa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hyperlink" Target="https://uupharmacometrics.github.io/xpose/" TargetMode="External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uupharmacometrics.github.io/xpose/" TargetMode="External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2967608" y="2204864"/>
            <a:ext cx="6400800" cy="2664296"/>
          </a:xfrm>
        </p:spPr>
        <p:txBody>
          <a:bodyPr>
            <a:normAutofit fontScale="92500" lnSpcReduction="20000"/>
          </a:bodyPr>
          <a:lstStyle/>
          <a:p>
            <a:r>
              <a:rPr lang="en-GB"/>
              <a:t>nlmixr2 Course PAGE 2024 
Rik Schoemaker, PhD 
</a:t>
            </a:r>
          </a:p>
          <a:p>
            <a:pPr lvl="0">
              <a:defRPr/>
            </a:pPr>
            <a:r>
              <a:rPr kumimoji="0" lang="en-GB" sz="2400" b="0" i="0" u="none" strike="noStrike" kern="1200" cap="none" spc="0" normalizeH="0" baseline="0" noProof="0">
                <a:ln>
                  <a:noFill/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Tahoma" pitchFamily="34" charset="0"/>
                <a:cs typeface="Tahoma" pitchFamily="34" charset="0"/>
              </a:rPr>
              <a:t>On behalf of the </a:t>
            </a:r>
            <a:r>
              <a:rPr kumimoji="0" lang="en-GB" sz="2400" b="0" i="0" u="none" strike="noStrike" kern="1200" cap="none" spc="0" normalizeH="0" baseline="0" noProof="0">
                <a:ln>
                  <a:noFill/>
                </a:ln>
                <a:solidFill>
                  <a:srgbClr val="305480"/>
                </a:solidFill>
                <a:effectLst/>
                <a:uLnTx/>
                <a:uFillTx/>
                <a:latin typeface="Calibri" panose="020F0502020204030204" pitchFamily="34" charset="0"/>
                <a:ea typeface="Tahoma" pitchFamily="34" charset="0"/>
                <a:cs typeface="Tahoma" pitchFamily="34" charset="0"/>
              </a:rPr>
              <a:t>nlmix</a:t>
            </a:r>
            <a:r>
              <a:rPr kumimoji="0" lang="en-GB" sz="2400" b="0" i="0" u="none" strike="noStrike" kern="1200" cap="none" spc="0" normalizeH="0" baseline="0" noProof="0">
                <a:ln>
                  <a:noFill/>
                </a:ln>
                <a:solidFill>
                  <a:srgbClr val="B40000"/>
                </a:solidFill>
                <a:effectLst/>
                <a:uLnTx/>
                <a:uFillTx/>
                <a:latin typeface="Calibri" panose="020F0502020204030204" pitchFamily="34" charset="0"/>
                <a:ea typeface="Tahoma" pitchFamily="34" charset="0"/>
                <a:cs typeface="Tahoma" pitchFamily="34" charset="0"/>
              </a:rPr>
              <a:t>r</a:t>
            </a:r>
            <a:r>
              <a:rPr kumimoji="0" lang="en-GB" sz="2400" b="0" i="0" u="none" strike="noStrike" kern="1200" cap="none" spc="0" normalizeH="0" baseline="0" noProof="0">
                <a:ln>
                  <a:noFill/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Tahoma" pitchFamily="34" charset="0"/>
                <a:cs typeface="Tahoma" pitchFamily="34" charset="0"/>
              </a:rPr>
              <a:t> development team: </a:t>
            </a:r>
          </a:p>
          <a:p>
            <a:pPr lvl="0">
              <a:defRPr/>
            </a:pPr>
            <a:r>
              <a:rPr lang="en-GB" sz="2400">
                <a:solidFill>
                  <a:srgbClr val="1F497D">
                    <a:lumMod val="50000"/>
                  </a:srgbClr>
                </a:solidFill>
              </a:rPr>
              <a:t>Matt Fidler, Bill Denney, Richard Hooijmaijers, Rik Schoemaker, Mirjam Trame, Max Taubert, </a:t>
            </a:r>
            <a:br>
              <a:rPr lang="en-GB" sz="2400">
                <a:solidFill>
                  <a:srgbClr val="1F497D">
                    <a:lumMod val="50000"/>
                  </a:srgbClr>
                </a:solidFill>
              </a:rPr>
            </a:br>
            <a:r>
              <a:rPr lang="en-GB" sz="2400">
                <a:solidFill>
                  <a:srgbClr val="1F497D">
                    <a:lumMod val="50000"/>
                  </a:srgbClr>
                </a:solidFill>
              </a:rPr>
              <a:t>Theo Papathanasiou, Justin Wilkins, John Harrold</a:t>
            </a:r>
            <a:endParaRPr kumimoji="0" lang="en-GB" sz="2400" b="0" i="0" u="none" strike="noStrike" kern="1200" cap="none" spc="0" normalizeH="0" baseline="0" noProof="0">
              <a:ln>
                <a:noFill/>
              </a:ln>
              <a:solidFill>
                <a:srgbClr val="1F497D">
                  <a:lumMod val="50000"/>
                </a:srgbClr>
              </a:solidFill>
              <a:effectLst/>
              <a:uLnTx/>
              <a:uFillTx/>
              <a:latin typeface="Calibri" panose="020F0502020204030204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2063552" y="620688"/>
            <a:ext cx="8208912" cy="1296144"/>
          </a:xfrm>
        </p:spPr>
        <p:txBody>
          <a:bodyPr>
            <a:normAutofit/>
          </a:bodyPr>
          <a:lstStyle/>
          <a:p>
            <a:r>
              <a:rPr lang="en-GB"/>
              <a:t>Simulation and parameter estimation with rxode2 and</a:t>
            </a:r>
            <a:r>
              <a:rPr lang="en-GB">
                <a:solidFill>
                  <a:schemeClr val="accent1">
                    <a:lumMod val="75000"/>
                  </a:schemeClr>
                </a:solidFill>
              </a:rPr>
              <a:t> 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12310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D5E121-5A75-4458-8DB2-566AE4674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/>
              <a:t>Multiple dose in different compartments</a:t>
            </a:r>
            <a:br>
              <a:rPr lang="en-GB"/>
            </a:br>
            <a:r>
              <a:rPr lang="en-GB"/>
              <a:t>Only the first dose goes into the depot (first) compartment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81F3E5A-CFD7-454D-98F1-1119DD37A18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>
                <a:solidFill>
                  <a:srgbClr val="B40000"/>
                </a:solidFill>
              </a:rPr>
              <a:t> </a:t>
            </a:r>
            <a:r>
              <a:rPr lang="en-GB"/>
              <a:t>development team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39B2FE-4643-48A6-81AB-44108F2482B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10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3C6DAE8-FDFD-4D73-828B-ED974CA4A87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000" y="1003300"/>
            <a:ext cx="8636000" cy="539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14189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B90AC-3E7F-487D-872B-AB35599A2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400"/>
              <a:t>PKPD analysis with </a:t>
            </a:r>
            <a:r>
              <a:rPr lang="en-GB" sz="2400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 sz="2400">
                <a:solidFill>
                  <a:srgbClr val="B40000"/>
                </a:solidFill>
              </a:rPr>
              <a:t>r</a:t>
            </a:r>
            <a:r>
              <a:rPr lang="en-GB" sz="2400" baseline="30000">
                <a:solidFill>
                  <a:srgbClr val="B40000"/>
                </a:solidFill>
              </a:rPr>
              <a:t>2</a:t>
            </a:r>
            <a:r>
              <a:rPr lang="en-GB" sz="2400"/>
              <a:t>: simultaneous estimation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99C222-43F7-465D-8FDA-85C0BB48D8F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100</a:t>
            </a:fld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71F983-8CB4-44B7-A0E0-168B39E218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GB"/>
              <a:t>Second approach: estimate PK and PD simultaneously</a:t>
            </a:r>
          </a:p>
          <a:p>
            <a:pPr lvl="1"/>
            <a:r>
              <a:rPr lang="en-GB"/>
              <a:t>The source of observations is identified using a </a:t>
            </a:r>
            <a:r>
              <a:rPr lang="en-GB">
                <a:latin typeface="Courier New" panose="02070309020205020404" pitchFamily="49" charset="0"/>
                <a:cs typeface="Courier New" panose="02070309020205020404" pitchFamily="49" charset="0"/>
              </a:rPr>
              <a:t>dvid</a:t>
            </a:r>
            <a:r>
              <a:rPr lang="en-GB"/>
              <a:t> data item</a:t>
            </a:r>
          </a:p>
          <a:p>
            <a:pPr lvl="1"/>
            <a:r>
              <a:rPr lang="en-GB">
                <a:latin typeface="Courier New" panose="02070309020205020404" pitchFamily="49" charset="0"/>
                <a:cs typeface="Courier New" panose="02070309020205020404" pitchFamily="49" charset="0"/>
              </a:rPr>
              <a:t>dvid</a:t>
            </a:r>
            <a:r>
              <a:rPr lang="en-GB"/>
              <a:t> is coded as </a:t>
            </a:r>
            <a:r>
              <a:rPr lang="en-GB">
                <a:latin typeface="Courier New" panose="02070309020205020404" pitchFamily="49" charset="0"/>
                <a:cs typeface="Courier New" panose="02070309020205020404" pitchFamily="49" charset="0"/>
              </a:rPr>
              <a:t>central</a:t>
            </a:r>
            <a:r>
              <a:rPr lang="en-GB"/>
              <a:t> and </a:t>
            </a:r>
            <a:r>
              <a:rPr lang="en-GB">
                <a:latin typeface="Courier New" panose="02070309020205020404" pitchFamily="49" charset="0"/>
                <a:cs typeface="Courier New" panose="02070309020205020404" pitchFamily="49" charset="0"/>
              </a:rPr>
              <a:t>effect</a:t>
            </a:r>
            <a:r>
              <a:rPr lang="en-GB"/>
              <a:t> in the data object to identify the two types of observation as presented in the model code</a:t>
            </a:r>
          </a:p>
          <a:p>
            <a:pPr lvl="1"/>
            <a:r>
              <a:rPr lang="en-GB">
                <a:latin typeface="Courier New" panose="02070309020205020404" pitchFamily="49" charset="0"/>
                <a:cs typeface="Courier New" panose="02070309020205020404" pitchFamily="49" charset="0"/>
              </a:rPr>
              <a:t>dvid</a:t>
            </a:r>
            <a:r>
              <a:rPr lang="en-GB"/>
              <a:t> can also coded as </a:t>
            </a:r>
            <a:r>
              <a:rPr lang="en-GB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GB"/>
              <a:t> and </a:t>
            </a:r>
            <a:r>
              <a:rPr lang="en-GB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GB"/>
              <a:t> in the data object to identify the two types of observation as presented in the model code</a:t>
            </a:r>
          </a:p>
          <a:p>
            <a:pPr lvl="1"/>
            <a:endParaRPr lang="en-GB"/>
          </a:p>
          <a:p>
            <a:pPr lvl="1"/>
            <a:endParaRPr lang="en-GB"/>
          </a:p>
          <a:p>
            <a:pPr marL="457200" lvl="1" indent="0">
              <a:buNone/>
            </a:pP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8468FB-0720-4955-9329-DDD6629AB59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</p:spTree>
    <p:extLst>
      <p:ext uri="{BB962C8B-B14F-4D97-AF65-F5344CB8AC3E}">
        <p14:creationId xmlns:p14="http://schemas.microsoft.com/office/powerpoint/2010/main" val="375733132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B90AC-3E7F-487D-872B-AB35599A2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400"/>
              <a:t>Immediate effect simultaneous PKPD analysis with </a:t>
            </a:r>
            <a:r>
              <a:rPr lang="en-GB" sz="2400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 sz="2400">
                <a:solidFill>
                  <a:srgbClr val="B40000"/>
                </a:solidFill>
              </a:rPr>
              <a:t>r</a:t>
            </a:r>
            <a:r>
              <a:rPr lang="en-GB" sz="2400" baseline="30000">
                <a:solidFill>
                  <a:srgbClr val="B40000"/>
                </a:solidFill>
              </a:rPr>
              <a:t>2</a:t>
            </a:r>
            <a:r>
              <a:rPr lang="en-GB" sz="2400"/>
              <a:t>: </a:t>
            </a:r>
            <a:r>
              <a:rPr lang="en-US" sz="2400" err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ini</a:t>
            </a:r>
            <a:r>
              <a:rPr lang="en-GB" sz="2400"/>
              <a:t> block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99C222-43F7-465D-8FDA-85C0BB48D8F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101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8468FB-0720-4955-9329-DDD6629AB59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74628D-FD7A-4A4B-93FC-392F1DF6D7C9}"/>
              </a:ext>
            </a:extLst>
          </p:cNvPr>
          <p:cNvSpPr/>
          <p:nvPr/>
        </p:nvSpPr>
        <p:spPr>
          <a:xfrm>
            <a:off x="1151450" y="980728"/>
            <a:ext cx="8352928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#Immediate effect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KA1tr1_PDimmemax1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function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() {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ini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({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PK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tktr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log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log ktr (/h)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tcl 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log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0.1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log CL (L/h)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tv  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log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8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log Vc (L)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eta.ktr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eta.cl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0.1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eta.v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0.1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eps.pkprop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0.1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#proportional error (SD/mean)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eps.pkadd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0.4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#additive error (mg/L)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endParaRPr lang="en-US" sz="1200"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PD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tc50 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log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#log ec50 (mg/L)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te0  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log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100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#log e0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eta.c50 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.5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eta.e0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.1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       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eps.pdadd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100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})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model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({</a:t>
            </a:r>
          </a:p>
          <a:p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})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}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endParaRPr lang="en-GB" sz="120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488479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B90AC-3E7F-487D-872B-AB35599A2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400"/>
              <a:t>Immediate effect simultaneous PKPD analysis with </a:t>
            </a:r>
            <a:r>
              <a:rPr lang="en-GB" sz="2400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 sz="2400">
                <a:solidFill>
                  <a:srgbClr val="B40000"/>
                </a:solidFill>
              </a:rPr>
              <a:t>r</a:t>
            </a:r>
            <a:r>
              <a:rPr lang="en-GB" sz="2400" baseline="30000">
                <a:solidFill>
                  <a:srgbClr val="B40000"/>
                </a:solidFill>
              </a:rPr>
              <a:t>2</a:t>
            </a:r>
            <a:r>
              <a:rPr lang="en-GB" sz="2400"/>
              <a:t>: </a:t>
            </a:r>
            <a:r>
              <a:rPr lang="en-US" sz="24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model</a:t>
            </a:r>
            <a:r>
              <a:rPr lang="en-GB" sz="2400"/>
              <a:t> block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99C222-43F7-465D-8FDA-85C0BB48D8F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102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8468FB-0720-4955-9329-DDD6629AB59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74628D-FD7A-4A4B-93FC-392F1DF6D7C9}"/>
              </a:ext>
            </a:extLst>
          </p:cNvPr>
          <p:cNvSpPr/>
          <p:nvPr/>
        </p:nvSpPr>
        <p:spPr>
          <a:xfrm>
            <a:off x="1151450" y="980728"/>
            <a:ext cx="8352928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#Immediate effect</a:t>
            </a:r>
            <a:br>
              <a:rPr lang="en-US" sz="1200">
                <a:solidFill>
                  <a:srgbClr val="3B3B3B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model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({</a:t>
            </a:r>
            <a:br>
              <a:rPr lang="en-US" sz="1200">
                <a:solidFill>
                  <a:srgbClr val="3B3B3B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ktr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exp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(tktr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eta.ktr)</a:t>
            </a:r>
            <a:br>
              <a:rPr lang="en-US" sz="1200">
                <a:solidFill>
                  <a:srgbClr val="3B3B3B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cl 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exp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(tcl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eta.cl)</a:t>
            </a:r>
            <a:br>
              <a:rPr lang="en-US" sz="1200">
                <a:solidFill>
                  <a:srgbClr val="3B3B3B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v  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exp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(tv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eta.v)</a:t>
            </a:r>
            <a:br>
              <a:rPr lang="en-US" sz="1200">
                <a:solidFill>
                  <a:srgbClr val="3B3B3B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br>
              <a:rPr lang="en-US" sz="1200">
                <a:solidFill>
                  <a:srgbClr val="3B3B3B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c50  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exp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(tc50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eta.c50)</a:t>
            </a:r>
            <a:br>
              <a:rPr lang="en-US" sz="1200">
                <a:solidFill>
                  <a:srgbClr val="3B3B3B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e0   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exp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(te0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eta.e0)</a:t>
            </a:r>
            <a:br>
              <a:rPr lang="en-US" sz="1200">
                <a:solidFill>
                  <a:srgbClr val="3B3B3B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br>
              <a:rPr lang="en-US" sz="1200">
                <a:solidFill>
                  <a:srgbClr val="3B3B3B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cp           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central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v</a:t>
            </a:r>
            <a:br>
              <a:rPr lang="en-US" sz="1200">
                <a:solidFill>
                  <a:srgbClr val="3B3B3B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d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(depot)  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-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ktr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depot</a:t>
            </a:r>
            <a:br>
              <a:rPr lang="en-US" sz="1200">
                <a:solidFill>
                  <a:srgbClr val="3B3B3B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d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(central)=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ktr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trans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cl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cp</a:t>
            </a:r>
            <a:br>
              <a:rPr lang="en-US" sz="1200">
                <a:solidFill>
                  <a:srgbClr val="3B3B3B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d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(trans)  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ktr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depot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ktr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trans</a:t>
            </a:r>
            <a:br>
              <a:rPr lang="en-US" sz="1200">
                <a:solidFill>
                  <a:srgbClr val="3B3B3B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effect       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e0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cp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(c50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cp))</a:t>
            </a:r>
            <a:br>
              <a:rPr lang="en-US" sz="1200">
                <a:solidFill>
                  <a:srgbClr val="3B3B3B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br>
              <a:rPr lang="en-US" sz="1200">
                <a:solidFill>
                  <a:srgbClr val="3B3B3B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cp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prop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(eps.pkprop)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add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(eps.pkadd)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|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central</a:t>
            </a:r>
            <a:br>
              <a:rPr lang="en-US" sz="1200">
                <a:solidFill>
                  <a:srgbClr val="3B3B3B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effect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add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(eps.pdadd)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|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effect</a:t>
            </a:r>
            <a:br>
              <a:rPr lang="en-US" sz="1200">
                <a:solidFill>
                  <a:srgbClr val="3B3B3B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})</a:t>
            </a:r>
            <a:br>
              <a:rPr lang="en-US" sz="1200">
                <a:solidFill>
                  <a:srgbClr val="3B3B3B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}</a:t>
            </a:r>
            <a:br>
              <a:rPr lang="en-US" sz="1200">
                <a:solidFill>
                  <a:srgbClr val="3B3B3B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endParaRPr lang="en-GB" sz="120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798647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B90AC-3E7F-487D-872B-AB35599A2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400"/>
              <a:t>Simultaneous PKPD analysis with </a:t>
            </a:r>
            <a:r>
              <a:rPr lang="en-GB" sz="2400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 sz="2400">
                <a:solidFill>
                  <a:srgbClr val="B40000"/>
                </a:solidFill>
              </a:rPr>
              <a:t>r</a:t>
            </a:r>
            <a:r>
              <a:rPr lang="en-GB" sz="2400" baseline="30000">
                <a:solidFill>
                  <a:srgbClr val="B40000"/>
                </a:solidFill>
              </a:rPr>
              <a:t>2</a:t>
            </a:r>
            <a:r>
              <a:rPr lang="en-GB" sz="2400"/>
              <a:t>: examine defined model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99C222-43F7-465D-8FDA-85C0BB48D8F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103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8468FB-0720-4955-9329-DDD6629AB59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74628D-FD7A-4A4B-93FC-392F1DF6D7C9}"/>
              </a:ext>
            </a:extLst>
          </p:cNvPr>
          <p:cNvSpPr/>
          <p:nvPr/>
        </p:nvSpPr>
        <p:spPr>
          <a:xfrm>
            <a:off x="1151450" y="980728"/>
            <a:ext cx="835292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nlmixr2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(KA1tr1_PDimmemax1) </a:t>
            </a:r>
            <a:r>
              <a:rPr lang="en-US" sz="14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Show initial estimates and model information:</a:t>
            </a:r>
            <a:endParaRPr lang="en-GB" sz="140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20AEBE-DC33-08D4-4B40-B264D69505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456" y="1279064"/>
            <a:ext cx="8659433" cy="5210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78059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46F8D-B830-4D6C-97F1-47202217A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 sz="2400">
                <a:solidFill>
                  <a:srgbClr val="B40000"/>
                </a:solidFill>
              </a:rPr>
              <a:t>r</a:t>
            </a:r>
            <a:r>
              <a:rPr lang="en-GB" sz="2400" baseline="30000">
                <a:solidFill>
                  <a:srgbClr val="B40000"/>
                </a:solidFill>
              </a:rPr>
              <a:t>2</a:t>
            </a:r>
            <a:r>
              <a:rPr lang="en-GB"/>
              <a:t> output: immediate effect simultaneous PKPD model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156CB4-23EE-4D64-B02F-86863166E4B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EECF8C-CF5C-4D08-99DB-6FC0B698B1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104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17D1A54-70ED-4543-1FEE-1FCB6B41DA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400" y="928338"/>
            <a:ext cx="8507012" cy="5001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94613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00FCF-B657-4A33-B1BB-DE3CD6A4B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/>
              <a:t>VPC for immediate effect simultaneous PKPD model
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88638D7-C626-40A6-B9C4-CC25B7DF81D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456BC0-3DCD-42E5-8381-C1FC6D75B1F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105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23AB53C-6EA4-AEB7-D55E-697433555C4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000" y="1003300"/>
            <a:ext cx="8636000" cy="539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91099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B90AC-3E7F-487D-872B-AB35599A2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400"/>
              <a:t>Effect compartment simultaneous PKPD analysis with </a:t>
            </a:r>
            <a:r>
              <a:rPr lang="en-GB" sz="2400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 sz="2400">
                <a:solidFill>
                  <a:srgbClr val="B40000"/>
                </a:solidFill>
              </a:rPr>
              <a:t>r</a:t>
            </a:r>
            <a:r>
              <a:rPr lang="en-GB" sz="2400" baseline="30000">
                <a:solidFill>
                  <a:srgbClr val="B40000"/>
                </a:solidFill>
              </a:rPr>
              <a:t>2</a:t>
            </a:r>
            <a:r>
              <a:rPr lang="en-GB" sz="2400"/>
              <a:t>: </a:t>
            </a:r>
            <a:r>
              <a:rPr lang="en-US" sz="2400" err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ini</a:t>
            </a:r>
            <a:r>
              <a:rPr lang="en-GB" sz="2400"/>
              <a:t> block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99C222-43F7-465D-8FDA-85C0BB48D8F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106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8468FB-0720-4955-9329-DDD6629AB59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74628D-FD7A-4A4B-93FC-392F1DF6D7C9}"/>
              </a:ext>
            </a:extLst>
          </p:cNvPr>
          <p:cNvSpPr/>
          <p:nvPr/>
        </p:nvSpPr>
        <p:spPr>
          <a:xfrm>
            <a:off x="1151450" y="980728"/>
            <a:ext cx="8352928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#Effect compartment model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KA1tr1_PDceemax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function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() {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ini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({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PK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tktr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log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log ktr (/h)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tcl 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log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0.1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log CL (L/h)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tv  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log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8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log Vc (L)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eta.ktr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eta.cl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0.1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eta.v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0.1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eps.pkprop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0.1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#proportional error (SD/mean)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eps.pkadd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0.4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#additive error (mg/L)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PD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tc50 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log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#log ec50 (mg/L)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tkout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log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0.05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#log tkout (/h)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te0  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log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100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#log e0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eta.c50 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.5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eta.kout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.1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eta.e0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.1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eps.pdadd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100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})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model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({</a:t>
            </a:r>
          </a:p>
          <a:p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})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}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endParaRPr lang="en-GB" sz="120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2658366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B90AC-3E7F-487D-872B-AB35599A2B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392" y="113386"/>
            <a:ext cx="11017224" cy="985909"/>
          </a:xfrm>
        </p:spPr>
        <p:txBody>
          <a:bodyPr>
            <a:normAutofit/>
          </a:bodyPr>
          <a:lstStyle/>
          <a:p>
            <a:r>
              <a:rPr lang="en-GB" sz="2400"/>
              <a:t>Effect compartment simultaneous PKPD analysis with </a:t>
            </a:r>
            <a:r>
              <a:rPr lang="en-GB" sz="2400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 sz="2400">
                <a:solidFill>
                  <a:srgbClr val="B40000"/>
                </a:solidFill>
              </a:rPr>
              <a:t>r</a:t>
            </a:r>
            <a:r>
              <a:rPr lang="en-GB" sz="2400" baseline="30000">
                <a:solidFill>
                  <a:srgbClr val="B40000"/>
                </a:solidFill>
              </a:rPr>
              <a:t>2</a:t>
            </a:r>
            <a:r>
              <a:rPr lang="en-GB" sz="2400"/>
              <a:t>: </a:t>
            </a:r>
            <a:r>
              <a:rPr lang="en-US" sz="24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model</a:t>
            </a:r>
            <a:r>
              <a:rPr lang="en-GB" sz="2400"/>
              <a:t> block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99C222-43F7-465D-8FDA-85C0BB48D8F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107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8468FB-0720-4955-9329-DDD6629AB59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74628D-FD7A-4A4B-93FC-392F1DF6D7C9}"/>
              </a:ext>
            </a:extLst>
          </p:cNvPr>
          <p:cNvSpPr/>
          <p:nvPr/>
        </p:nvSpPr>
        <p:spPr>
          <a:xfrm>
            <a:off x="1151450" y="980728"/>
            <a:ext cx="8352928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#Effect compartment model</a:t>
            </a:r>
            <a:br>
              <a:rPr lang="en-US" sz="1200">
                <a:solidFill>
                  <a:srgbClr val="3B3B3B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model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({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ktr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exp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(tktr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eta.ktr)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cl 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exp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(tcl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eta.cl)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v  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exp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(tv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eta.v)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c50  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exp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(tc50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eta.c50)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kout 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exp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(tkout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eta.kout)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e0   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exp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(te0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eta.e0)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emax 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cp           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central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v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d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(depot)  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-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ktr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depot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d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(central)=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ktr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trans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cl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cp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d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(trans)  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ktr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depot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ktr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trans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d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(ce)     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kout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(cp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ce)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effect       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e0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emax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ce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(c50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ce))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cp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prop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(eps.pkprop)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add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(eps.pkadd)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|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central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effect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add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(eps.pdadd)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|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effect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})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}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endParaRPr lang="en-GB" sz="120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360025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46F8D-B830-4D6C-97F1-47202217A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 sz="2400">
                <a:solidFill>
                  <a:srgbClr val="B40000"/>
                </a:solidFill>
              </a:rPr>
              <a:t>r</a:t>
            </a:r>
            <a:r>
              <a:rPr lang="en-GB" sz="2400" baseline="30000">
                <a:solidFill>
                  <a:srgbClr val="B40000"/>
                </a:solidFill>
              </a:rPr>
              <a:t>2</a:t>
            </a:r>
            <a:r>
              <a:rPr lang="en-GB"/>
              <a:t> output: effect compartment simultaneous PKPD model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156CB4-23EE-4D64-B02F-86863166E4B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EECF8C-CF5C-4D08-99DB-6FC0B698B1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108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1F6BF8-47BE-E402-918C-C72A23D81B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392" y="842601"/>
            <a:ext cx="9183382" cy="5172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85514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DC5BC9-7BE5-4B7A-A7C1-63B850659E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/>
              <a:t>VPC for effect compartment simultaneous PKPD model 
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18B2E4-5539-4FBA-B142-6CD222E6578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57BAA9-FC50-4E41-B8C3-187290D5043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109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C53C04F-1231-D42C-DC98-9390F08C8A9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000" y="1003300"/>
            <a:ext cx="8636000" cy="539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2143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46F8D-B830-4D6C-97F1-47202217A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/>
              <a:t>Extend the model: add a transit compartment…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156CB4-23EE-4D64-B02F-86863166E4B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EECF8C-CF5C-4D08-99DB-6FC0B698B1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11</a:t>
            </a:fld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DAE114B-8401-4B4C-A22E-A002FF7E468D}"/>
              </a:ext>
            </a:extLst>
          </p:cNvPr>
          <p:cNvSpPr/>
          <p:nvPr/>
        </p:nvSpPr>
        <p:spPr>
          <a:xfrm>
            <a:off x="1991544" y="1124744"/>
            <a:ext cx="8352928" cy="46166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GB" sz="120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odeKA1trans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"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d/dt(depot)   = -ka*depot;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d/dt(central) =  ktr*trans-(cl/v)*central;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update to central: input from trans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d/dt(trans)   =  ka*depot-ktr*trans;   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transit compartment between depot and central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C1=central/v;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compile the model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modKA1trans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rxode2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model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odeKA1trans)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provide the extra ktr parameter: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Params2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ka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log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2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0.5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1/h (absorption half-life of 30 minutes)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cl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0.135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  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L/h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v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8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       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L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ktr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log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2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5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1/h (transit half-life of 5 hours)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the eventTable does not have to change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Res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data.frame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rxSolve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(modKA1trans, Params2, ev))</a:t>
            </a:r>
          </a:p>
          <a:p>
            <a:endParaRPr lang="en-US" sz="1200">
              <a:solidFill>
                <a:srgbClr val="000000"/>
              </a:solidFill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if the trans compartment had been put as second compartment above, </a:t>
            </a:r>
          </a:p>
          <a:p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the eventTable would need an update to infuse in compartment 3 instead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endParaRPr lang="en-GB" sz="120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4543586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B90AC-3E7F-487D-872B-AB35599A2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400"/>
              <a:t>Turnover model simultaneous PKPD analysis with </a:t>
            </a:r>
            <a:r>
              <a:rPr lang="en-GB" sz="2400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 sz="2400">
                <a:solidFill>
                  <a:srgbClr val="B40000"/>
                </a:solidFill>
              </a:rPr>
              <a:t>r</a:t>
            </a:r>
            <a:r>
              <a:rPr lang="en-GB" sz="2400" baseline="30000">
                <a:solidFill>
                  <a:srgbClr val="B40000"/>
                </a:solidFill>
              </a:rPr>
              <a:t>2</a:t>
            </a:r>
            <a:r>
              <a:rPr lang="en-GB" sz="2400"/>
              <a:t>: </a:t>
            </a:r>
            <a:r>
              <a:rPr lang="en-US" sz="2400" err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ini</a:t>
            </a:r>
            <a:r>
              <a:rPr lang="en-GB" sz="2400"/>
              <a:t> block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99C222-43F7-465D-8FDA-85C0BB48D8F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110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8468FB-0720-4955-9329-DDD6629AB59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74628D-FD7A-4A4B-93FC-392F1DF6D7C9}"/>
              </a:ext>
            </a:extLst>
          </p:cNvPr>
          <p:cNvSpPr/>
          <p:nvPr/>
        </p:nvSpPr>
        <p:spPr>
          <a:xfrm>
            <a:off x="1151450" y="980728"/>
            <a:ext cx="8352928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#Turnover simultaneous PKPD model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KA1tr1IPP_PDtoemax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function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() {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ini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({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PK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tktr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log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log ktr (/h)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tcl 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log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0.1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log CL (L/h)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tv  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log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8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log Vc (L)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eta.ktr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eta.cl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0.1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eta.v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0.1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eps.pkprop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0.1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proportional error (SD/mean)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eps.pkadd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0.4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additive error (mg/L)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PD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tc50 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log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#log ec50 (mg/L)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tkout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log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0.05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#log tkout (/h)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te0  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log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100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#log e0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eta.c50 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.5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eta.kout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.1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eta.e0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.1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eps.pdadd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100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})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model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({</a:t>
            </a:r>
          </a:p>
          <a:p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})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}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endParaRPr lang="en-GB" sz="120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0843592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B90AC-3E7F-487D-872B-AB35599A2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400"/>
              <a:t>Turnover model simultaneous PKPD analysis with </a:t>
            </a:r>
            <a:r>
              <a:rPr lang="en-GB" sz="2400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 sz="2400">
                <a:solidFill>
                  <a:srgbClr val="B40000"/>
                </a:solidFill>
              </a:rPr>
              <a:t>r</a:t>
            </a:r>
            <a:r>
              <a:rPr lang="en-GB" sz="2400" baseline="30000">
                <a:solidFill>
                  <a:srgbClr val="B40000"/>
                </a:solidFill>
              </a:rPr>
              <a:t>2</a:t>
            </a:r>
            <a:r>
              <a:rPr lang="en-GB" sz="2400"/>
              <a:t>: </a:t>
            </a:r>
            <a:r>
              <a:rPr lang="en-US" sz="24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model</a:t>
            </a:r>
            <a:r>
              <a:rPr lang="en-GB" sz="2400"/>
              <a:t> block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99C222-43F7-465D-8FDA-85C0BB48D8F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111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8468FB-0720-4955-9329-DDD6629AB59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74628D-FD7A-4A4B-93FC-392F1DF6D7C9}"/>
              </a:ext>
            </a:extLst>
          </p:cNvPr>
          <p:cNvSpPr/>
          <p:nvPr/>
        </p:nvSpPr>
        <p:spPr>
          <a:xfrm>
            <a:off x="1151450" y="980728"/>
            <a:ext cx="8352928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#Turnover simultaneous PKPD model</a:t>
            </a:r>
            <a:br>
              <a:rPr lang="en-US" sz="1200">
                <a:solidFill>
                  <a:srgbClr val="3B3B3B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model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({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ktr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exp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(tktr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eta.ktr)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cl 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exp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(tcl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eta.cl)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v  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exp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(tv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eta.v)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c50  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exp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(tc50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eta.c50)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kout 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exp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(tkout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eta.kout)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e0   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exp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(te0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eta.e0)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emax 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cp           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central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v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d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(depot)  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-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ktr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depot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d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(central)=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ktr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trans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cl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cp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d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(trans)  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ktr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depot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ktr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trans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effect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   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e0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kin          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e0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kout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PD           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emax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cp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(c50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cp)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d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(effect) 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kin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PD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kout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effect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cp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prop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(eps.pkprop)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add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(eps.pkadd)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|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central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effect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add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(eps.pdadd)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|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effect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})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}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endParaRPr lang="en-GB" sz="120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9072484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46F8D-B830-4D6C-97F1-47202217A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 sz="2400">
                <a:solidFill>
                  <a:srgbClr val="B40000"/>
                </a:solidFill>
              </a:rPr>
              <a:t>r</a:t>
            </a:r>
            <a:r>
              <a:rPr lang="en-GB" sz="2400" baseline="30000">
                <a:solidFill>
                  <a:srgbClr val="B40000"/>
                </a:solidFill>
              </a:rPr>
              <a:t>2</a:t>
            </a:r>
            <a:r>
              <a:rPr lang="en-GB"/>
              <a:t> output: turnover simultaneous PKPD model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156CB4-23EE-4D64-B02F-86863166E4B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EECF8C-CF5C-4D08-99DB-6FC0B698B1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112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E5FAD3-F9C7-095B-EE8E-3E423022AA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392" y="842601"/>
            <a:ext cx="8716591" cy="5172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82141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19BDEC-62AE-48E5-A424-14742F95D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/>
              <a:t>VPC for turnover simultaneous PKPD model 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6C3A46-2007-4A2F-B203-8880A789ABB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5684DC-7D65-4C2D-A543-74E63666C06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113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C4F6355-FB5E-274A-6048-A8336B78CFC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000" y="1003300"/>
            <a:ext cx="8636000" cy="539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79122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00625-FBF6-4EBD-8004-ACE57CA27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sz="2000"/>
              <a:t>VPCs to compare the immediate effect model, the effect compartment model, and the turnover simultaneous PKPD model 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DC3AF71-E261-4246-8780-E8E1985AD54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>
                <a:solidFill>
                  <a:srgbClr val="B40000"/>
                </a:solidFill>
              </a:rPr>
              <a:t> </a:t>
            </a:r>
            <a:r>
              <a:rPr lang="en-GB"/>
              <a:t>development team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5E05C5-FC99-4A17-BE20-6B85088EBC6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114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7BCE713-57C7-8246-8C9C-891F1FCE7E6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800" y="1472425"/>
            <a:ext cx="11724399" cy="391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770344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FCACC-21A9-4B8E-9569-CFC6A4D3F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Hands-on session VI: running </a:t>
            </a:r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 sz="2400" dirty="0">
                <a:solidFill>
                  <a:srgbClr val="B40000"/>
                </a:solidFill>
              </a:rPr>
              <a:t>r2</a:t>
            </a:r>
            <a:r>
              <a:rPr lang="en-US" dirty="0"/>
              <a:t> PKPD analysis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B50F19-0241-47E0-BB7D-DA141CDB76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Examine the code </a:t>
            </a:r>
            <a:r>
              <a:rPr lang="en-GB"/>
              <a:t>in HandsOn_</a:t>
            </a:r>
            <a:r>
              <a:rPr lang="en-GB" dirty="0"/>
              <a:t>6.R to run the sequential or one of the simultaneous PKPD analyses</a:t>
            </a: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AC6208-91BD-4E6C-B660-6AE2A7684EF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6BDDBA-7DBB-4BFD-B3B2-120656CAAE5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115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1525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D5E121-5A75-4458-8DB2-566AE4674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/>
              <a:t>...adding a transit compartment between depot and central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81F3E5A-CFD7-454D-98F1-1119DD37A18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>
                <a:solidFill>
                  <a:srgbClr val="B40000"/>
                </a:solidFill>
              </a:rPr>
              <a:t> </a:t>
            </a:r>
            <a:r>
              <a:rPr lang="en-GB"/>
              <a:t>development team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39B2FE-4643-48A6-81AB-44108F2482B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12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55C0080-A431-4F50-AB93-72CCDCC5A0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003300"/>
            <a:ext cx="9893300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4304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46F8D-B830-4D6C-97F1-47202217A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/>
              <a:t>Or with five transit compartments and only bolus doses in the depot…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156CB4-23EE-4D64-B02F-86863166E4B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EECF8C-CF5C-4D08-99DB-6FC0B698B1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13</a:t>
            </a:fld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DAE114B-8401-4B4C-A22E-A002FF7E468D}"/>
              </a:ext>
            </a:extLst>
          </p:cNvPr>
          <p:cNvSpPr/>
          <p:nvPr/>
        </p:nvSpPr>
        <p:spPr>
          <a:xfrm>
            <a:off x="1991544" y="836712"/>
            <a:ext cx="8352928" cy="59708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odeKA5trans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"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d/dt(depot)   = -ktr*depot;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d/dt(central) =  ktr*trans5-(cl/v)*central;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update to central: input from trans5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d/dt(trans1)  =  ktr*depot-ktr*trans1;  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use same constant for every compartment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d/dt(trans2)  =  ktr*trans1-ktr*trans2;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d/dt(trans3)  =  ktr*trans2-ktr*trans3;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d/dt(trans4)  =  ktr*trans3-ktr*trans4;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d/dt(trans5)  =  ktr*trans4-ktr*trans5;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C1=central/v;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ev3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eventTable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ev3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$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add.dosing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dose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500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mg; 1st bolus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ev3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$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add.dosing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dose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250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       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mg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nbr.doses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3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     # 3 additional doses (bolusses because rate is absent so rate=0)</a:t>
            </a:r>
          </a:p>
          <a:p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dosing.interval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12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h; at 12 hour intervals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dosing.to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    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dosed into depot (compartment 1)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start.time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36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    # h; starting at 36 hours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ev3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$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add.sampling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seq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120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0.1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Params3 &lt;-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ktr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log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2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use same constant for every compartment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cl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0.135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v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8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modKA5trans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rxode2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model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odeKA5trans)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Res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data.frame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rxSolve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(modKA5trans, Params3, ev3))</a:t>
            </a:r>
            <a:endParaRPr lang="en-GB" sz="120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21573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D5E121-5A75-4458-8DB2-566AE4674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/>
              <a:t>...adding 5 transit compartments between depot and central </a:t>
            </a:r>
            <a:br>
              <a:rPr lang="en-GB"/>
            </a:br>
            <a:r>
              <a:rPr lang="en-GB"/>
              <a:t>and giving 4 bolus doses in the 1</a:t>
            </a:r>
            <a:r>
              <a:rPr lang="en-GB" baseline="30000"/>
              <a:t>st</a:t>
            </a:r>
            <a:r>
              <a:rPr lang="en-GB"/>
              <a:t>  (depot) compartment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81F3E5A-CFD7-454D-98F1-1119DD37A18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>
                <a:solidFill>
                  <a:srgbClr val="B40000"/>
                </a:solidFill>
              </a:rPr>
              <a:t> </a:t>
            </a:r>
            <a:r>
              <a:rPr lang="en-GB"/>
              <a:t>development team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39B2FE-4643-48A6-81AB-44108F2482B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14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C57193-F091-453C-A338-25144923B29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003300"/>
            <a:ext cx="9893300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3792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64525C-4327-40C9-8039-BA88868DF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Alternatively: use NONMEM-style dataset as input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4ED073-061A-4971-9742-610B2E87E7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Instead of eventTables you can also use a NONMEM dataset structure to simulate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1A0086-1FF5-4298-89A4-74784DB833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BAA760-C95D-4673-A233-50E6A5ABB12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04897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FCACC-21A9-4B8E-9569-CFC6A4D3F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Hands-on session I: rxode2 simulations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B50F19-0241-47E0-BB7D-DA141CDB76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Examine the code </a:t>
            </a:r>
            <a:r>
              <a:rPr lang="en-GB"/>
              <a:t>in HandsOn_</a:t>
            </a:r>
            <a:r>
              <a:rPr lang="en-GB" dirty="0"/>
              <a:t>1.R to run pre-programmed simulations and try out your own variations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AC6208-91BD-4E6C-B660-6AE2A7684EF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6BDDBA-7DBB-4BFD-B3B2-120656CAAE5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18553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F9CFC-7324-E2EB-A353-E78F53532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Assess the data before you start analysis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2A8221-C4E9-5D79-05E2-62CD172142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/>
              <a:t>Classic data sets used by Nick Holford in his courses:</a:t>
            </a:r>
          </a:p>
          <a:p>
            <a:pPr lvl="1"/>
            <a:r>
              <a:rPr lang="en-GB"/>
              <a:t>O'Reilly RA, </a:t>
            </a:r>
            <a:r>
              <a:rPr lang="en-GB" err="1"/>
              <a:t>Aggeler</a:t>
            </a:r>
            <a:r>
              <a:rPr lang="en-GB"/>
              <a:t> PM. Studies on coumarin anticoagulant drugs initiation of warfarin therapy without a loading dose. Circulation 1968;38:169-177</a:t>
            </a:r>
          </a:p>
          <a:p>
            <a:pPr lvl="1"/>
            <a:r>
              <a:rPr lang="en-GB"/>
              <a:t>O'Reilly RA, </a:t>
            </a:r>
            <a:r>
              <a:rPr lang="en-GB" err="1"/>
              <a:t>Aggeler</a:t>
            </a:r>
            <a:r>
              <a:rPr lang="en-GB"/>
              <a:t> PM, Leong LS. Studies of the coumarin anticoagulant drugs: The pharmacodynamics of warfarin in man. Journal of Clinical Investigation 1963;42(10):1542-1551</a:t>
            </a:r>
          </a:p>
          <a:p>
            <a:endParaRPr lang="en-GB"/>
          </a:p>
          <a:p>
            <a:pPr marL="0" indent="0">
              <a:buNone/>
            </a:pPr>
            <a:endParaRPr lang="en-GB"/>
          </a:p>
          <a:p>
            <a:r>
              <a:rPr lang="en-GB"/>
              <a:t>Some simple plots to get a feel of the data</a:t>
            </a:r>
          </a:p>
          <a:p>
            <a:r>
              <a:rPr lang="en-GB"/>
              <a:t>Additional </a:t>
            </a:r>
            <a:r>
              <a:rPr lang="en-GB" err="1"/>
              <a:t>xgxr</a:t>
            </a:r>
            <a:r>
              <a:rPr lang="en-GB"/>
              <a:t> functionality to improve and summarize the profiles</a:t>
            </a:r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2764D4-F3A7-53D3-9E20-41AEE0F862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76464D-C0E0-49FB-6328-80FF1C754C2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63239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1BB2E-869F-92DF-1E80-1C0D86CBB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Our warfarin data file: a simple </a:t>
            </a:r>
            <a:r>
              <a:rPr lang="en-GB" dirty="0" err="1"/>
              <a:t>ggplot</a:t>
            </a:r>
            <a:r>
              <a:rPr lang="en-GB" dirty="0"/>
              <a:t> to provide an impression</a:t>
            </a:r>
            <a:endParaRPr lang="en-NL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8D7861-37F7-3284-54EF-DEF1006310D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E764C4-FD96-58DC-75C7-95D02F6C323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18</a:t>
            </a:fld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CD8AAB-592D-F45B-1118-4BC3EBE19CF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000" y="1003300"/>
            <a:ext cx="8636000" cy="539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8723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308375-BD7A-B366-9363-BA4B0BC903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/>
              <a:t>Change the x-axis from hours to days and add a proper label using the </a:t>
            </a:r>
            <a:r>
              <a:rPr lang="en-US" sz="2000" err="1"/>
              <a:t>xgx</a:t>
            </a:r>
            <a:r>
              <a:rPr lang="en-US" sz="2000"/>
              <a:t> helper </a:t>
            </a:r>
            <a:r>
              <a:rPr lang="en-US" sz="2000" err="1">
                <a:latin typeface="Courier New" panose="02070309020205020404" pitchFamily="49" charset="0"/>
                <a:cs typeface="Courier New" panose="02070309020205020404" pitchFamily="49" charset="0"/>
              </a:rPr>
              <a:t>xgx_scale_x_time_units</a:t>
            </a:r>
            <a:r>
              <a:rPr 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err="1">
                <a:latin typeface="Courier New" panose="02070309020205020404" pitchFamily="49" charset="0"/>
                <a:cs typeface="Courier New" panose="02070309020205020404" pitchFamily="49" charset="0"/>
              </a:rPr>
              <a:t>units_dataset</a:t>
            </a:r>
            <a:r>
              <a:rPr 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 = "hours", </a:t>
            </a:r>
            <a:r>
              <a:rPr lang="en-US" sz="2000" err="1">
                <a:latin typeface="Courier New" panose="02070309020205020404" pitchFamily="49" charset="0"/>
                <a:cs typeface="Courier New" panose="02070309020205020404" pitchFamily="49" charset="0"/>
              </a:rPr>
              <a:t>units_plot</a:t>
            </a:r>
            <a:r>
              <a:rPr 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 = "days")</a:t>
            </a:r>
            <a:r>
              <a:rPr lang="en-US" sz="2000"/>
              <a:t>
</a:t>
            </a:r>
            <a:endParaRPr lang="en-NL" sz="200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712B71E-A0BF-C72F-0F14-44E19540AFF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639923-C205-FF80-E2B9-D01F9161EE7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19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9A72E5B-B68E-DE92-8E90-A61D96427BA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000" y="1003300"/>
            <a:ext cx="8636000" cy="539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5421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64525C-4327-40C9-8039-BA88868DF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Course outline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4ED073-061A-4971-9742-610B2E87E7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Introduction to rxode2 simulation</a:t>
            </a:r>
          </a:p>
          <a:p>
            <a:r>
              <a:rPr lang="en-GB" dirty="0"/>
              <a:t>Introduction to nlmix</a:t>
            </a:r>
            <a:r>
              <a:rPr lang="en-GB" dirty="0">
                <a:solidFill>
                  <a:srgbClr val="B40000"/>
                </a:solidFill>
              </a:rPr>
              <a:t>r</a:t>
            </a:r>
            <a:r>
              <a:rPr lang="en-GB" baseline="30000" dirty="0">
                <a:solidFill>
                  <a:srgbClr val="B40000"/>
                </a:solidFill>
              </a:rPr>
              <a:t>2</a:t>
            </a:r>
            <a:r>
              <a:rPr lang="en-GB" dirty="0"/>
              <a:t> and parameter estimation</a:t>
            </a:r>
          </a:p>
          <a:p>
            <a:r>
              <a:rPr lang="en-GB" dirty="0"/>
              <a:t>Hands on with the warfarin PK models (part 1)</a:t>
            </a:r>
          </a:p>
          <a:p>
            <a:r>
              <a:rPr lang="en-GB" dirty="0"/>
              <a:t>Advanced capabilities nlmix</a:t>
            </a:r>
            <a:r>
              <a:rPr lang="en-GB" dirty="0">
                <a:solidFill>
                  <a:srgbClr val="B40000"/>
                </a:solidFill>
              </a:rPr>
              <a:t>r</a:t>
            </a:r>
            <a:r>
              <a:rPr lang="en-GB" baseline="30000" dirty="0">
                <a:solidFill>
                  <a:srgbClr val="B40000"/>
                </a:solidFill>
              </a:rPr>
              <a:t>2</a:t>
            </a:r>
            <a:endParaRPr lang="en-GB" dirty="0"/>
          </a:p>
          <a:p>
            <a:r>
              <a:rPr lang="en-GB" dirty="0"/>
              <a:t>Hands on with the warfarin PK and PKPD models (part 2)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1A0086-1FF5-4298-89A4-74784DB833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BAA760-C95D-4673-A233-50E6A5ABB12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49136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44311C-E9F7-3A86-C737-9EAA2CD13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The data set has two types of profiles…
</a:t>
            </a:r>
            <a:endParaRPr lang="en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FD4BEAA-5A58-39E5-8798-38883526741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34950C-A106-AA37-C582-D6F33D5A830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20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63C56D-3471-9400-611B-F14092E72DA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000" y="1003300"/>
            <a:ext cx="8636000" cy="539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7353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789D39-A0D7-272F-5890-00DD80542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...but you can also group by rich day 1 and sparse later days...
</a:t>
            </a:r>
            <a:endParaRPr lang="en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F7B4597-1249-1680-ACAC-ECE536948A4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7574A0-CDAF-305D-496D-AA4B0453EB6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21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FD9AB2-32EC-F434-FDE7-7B3C5322C90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000" y="1003300"/>
            <a:ext cx="8636000" cy="539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3814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D0E929-37BF-BC34-3AD1-2BC4D3451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/>
              <a:t>Switch to semi-log scale using xgx helper </a:t>
            </a:r>
            <a:r>
              <a:rPr 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xgx_scale_y_log10()</a:t>
            </a:r>
            <a:r>
              <a:rPr lang="en-US" sz="2000"/>
              <a:t>
Any clues to what model we should use?</a:t>
            </a:r>
            <a:endParaRPr lang="en-NL" sz="200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CC0602D-BE4A-C66C-5841-CE194D7793D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5313DD-8102-0C7D-7FF9-977EFBBD119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22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B157A67-DD8E-3B30-2E1D-F68EA979F96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000" y="1003300"/>
            <a:ext cx="8636000" cy="539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2566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F83F7-9DDD-8A7D-8185-3876D3373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/>
              <a:t>xgx can also add nice summary information if data has nominal times: </a:t>
            </a:r>
            <a:br>
              <a:rPr lang="en-US" sz="2000"/>
            </a:br>
            <a:r>
              <a:rPr lang="en-US" sz="2000"/>
              <a:t>summaries of mean plus 95% CI</a:t>
            </a:r>
            <a:r>
              <a:rPr lang="en-US" sz="1600"/>
              <a:t>
</a:t>
            </a:r>
            <a:r>
              <a:rPr lang="en-US" sz="1600">
                <a:latin typeface="Courier New" panose="02070309020205020404" pitchFamily="49" charset="0"/>
                <a:cs typeface="Courier New" panose="02070309020205020404" pitchFamily="49" charset="0"/>
              </a:rPr>
              <a:t>xgx_geom_ci(aes(x = TIME, color = NULL, group = NULL, shape = NULL), conf_level = 0.95)</a:t>
            </a:r>
            <a:endParaRPr lang="en-NL" sz="160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4EEB65A-C4C8-BEAF-40D6-2E662454BA1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1FDBC5-B5D6-8967-E7C0-A28BEA065F5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23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01C0551-E426-4380-626F-797B532FC08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000" y="1003300"/>
            <a:ext cx="8636000" cy="539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4683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C6A0B-58C5-3036-4A12-5DC421AE0F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/>
              <a:t>On linear scale this would result in a CI crossing zero because CIs are assumed symmetrical
</a:t>
            </a:r>
            <a:endParaRPr lang="en-NL" sz="200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3D83078-4E7D-41C3-14CD-C0921B727A4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EC402E-550A-2DD7-CAB0-D29A71FA138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24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1FB41CE-2071-226B-60C9-DD8AF7EB201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000" y="1003300"/>
            <a:ext cx="8636000" cy="539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3649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3E9BE0-1452-D054-2EDD-95A654DAE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/>
              <a:t>...so perhaps a median and 95% of the data would be more suitable
</a:t>
            </a:r>
            <a:r>
              <a:rPr 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xgx_geom_pi(aes(x = TIME, color = NULL, group = NULL, shape = NULL)</a:t>
            </a:r>
            <a:endParaRPr lang="en-NL" sz="200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C1FC4ED-DEBC-F12E-B47F-1E280E02E6C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4D73CB-4430-4DC0-06CB-E60701C37A6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25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3C3C00-2475-8732-E234-5F60EF0E68D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000" y="1003300"/>
            <a:ext cx="8636000" cy="539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3952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3E9BE0-1452-D054-2EDD-95A654DAE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There appears to be a delay in absorption…</a:t>
            </a:r>
            <a:endParaRPr lang="en-NL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C1FC4ED-DEBC-F12E-B47F-1E280E02E6C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4D73CB-4430-4DC0-06CB-E60701C37A6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26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3C3C00-2475-8732-E234-5F60EF0E68D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000" y="1003300"/>
            <a:ext cx="8636000" cy="539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7325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You need to simulate before you can estimate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/>
              <a:t>With simulation covered, you can start to think about estimation</a:t>
            </a:r>
          </a:p>
          <a:p>
            <a:r>
              <a:rPr lang="en-GB"/>
              <a:t>Combine the simulation core with estimation routines and you get:</a:t>
            </a:r>
          </a:p>
          <a:p>
            <a:endParaRPr lang="en-GB"/>
          </a:p>
          <a:p>
            <a:pPr marL="0" indent="0">
              <a:buNone/>
            </a:pPr>
            <a:r>
              <a:rPr lang="en-GB">
                <a:solidFill>
                  <a:schemeClr val="accent1">
                    <a:lumMod val="75000"/>
                  </a:schemeClr>
                </a:solidFill>
              </a:rPr>
              <a:t>		</a:t>
            </a:r>
            <a:r>
              <a:rPr lang="en-GB" sz="5400" b="1">
                <a:solidFill>
                  <a:schemeClr val="accent1">
                    <a:lumMod val="75000"/>
                  </a:schemeClr>
                </a:solidFill>
                <a:latin typeface="+mj-lt"/>
                <a:ea typeface="Calibri Light" panose="020F0302020204030204" pitchFamily="34" charset="0"/>
                <a:cs typeface="Calibri Light" panose="020F0302020204030204" pitchFamily="34" charset="0"/>
              </a:rPr>
              <a:t>nlmix</a:t>
            </a:r>
            <a:r>
              <a:rPr lang="en-GB" sz="5400" b="1">
                <a:solidFill>
                  <a:srgbClr val="B40000"/>
                </a:solidFill>
                <a:latin typeface="+mj-lt"/>
                <a:ea typeface="Calibri Light" panose="020F0302020204030204" pitchFamily="34" charset="0"/>
                <a:cs typeface="Calibri Light" panose="020F0302020204030204" pitchFamily="34" charset="0"/>
              </a:rPr>
              <a:t>r</a:t>
            </a:r>
            <a:r>
              <a:rPr lang="en-GB" sz="5400" b="1" baseline="30000">
                <a:solidFill>
                  <a:srgbClr val="B40000"/>
                </a:solidFill>
                <a:latin typeface="+mj-lt"/>
                <a:ea typeface="Calibri Light" panose="020F0302020204030204" pitchFamily="34" charset="0"/>
                <a:cs typeface="Calibri Light" panose="020F0302020204030204" pitchFamily="34" charset="0"/>
              </a:rPr>
              <a:t>2</a:t>
            </a:r>
            <a:r>
              <a:rPr lang="en-GB" sz="5400" b="1">
                <a:latin typeface="+mj-lt"/>
                <a:ea typeface="Calibri Light" panose="020F0302020204030204" pitchFamily="34" charset="0"/>
                <a:cs typeface="Calibri Light" panose="020F0302020204030204" pitchFamily="34" charset="0"/>
              </a:rPr>
              <a:t>!</a:t>
            </a:r>
          </a:p>
          <a:p>
            <a:endParaRPr lang="en-GB" sz="1100"/>
          </a:p>
          <a:p>
            <a:endParaRPr lang="en-GB" sz="110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37059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 dirty="0">
                <a:solidFill>
                  <a:srgbClr val="B40000"/>
                </a:solidFill>
              </a:rPr>
              <a:t>r</a:t>
            </a:r>
            <a:r>
              <a:rPr lang="en-GB" baseline="30000" dirty="0">
                <a:solidFill>
                  <a:srgbClr val="B40000"/>
                </a:solidFill>
              </a:rPr>
              <a:t>2</a:t>
            </a:r>
            <a:r>
              <a:rPr lang="en-GB" dirty="0"/>
              <a:t> is an open-source R package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Written by </a:t>
            </a:r>
            <a:r>
              <a:rPr lang="en-GB" dirty="0" err="1"/>
              <a:t>Wenping</a:t>
            </a:r>
            <a:r>
              <a:rPr lang="en-GB" dirty="0"/>
              <a:t> Wang and Matt Fidler, and available </a:t>
            </a:r>
            <a:r>
              <a:rPr lang="en-GB"/>
              <a:t>on CRAN</a:t>
            </a:r>
            <a:r>
              <a:rPr lang="en-GB" baseline="30000" dirty="0"/>
              <a:t>a</a:t>
            </a:r>
            <a:r>
              <a:rPr lang="en-GB"/>
              <a:t> and GitHub</a:t>
            </a:r>
            <a:r>
              <a:rPr lang="en-GB" baseline="30000" dirty="0"/>
              <a:t>b</a:t>
            </a:r>
            <a:r>
              <a:rPr lang="en-GB"/>
              <a:t>:</a:t>
            </a:r>
            <a:endParaRPr lang="en-GB" dirty="0"/>
          </a:p>
          <a:p>
            <a:pPr lvl="1"/>
            <a:r>
              <a:rPr lang="en-GB" dirty="0"/>
              <a:t>builds on rxode2</a:t>
            </a:r>
          </a:p>
          <a:p>
            <a:pPr lvl="1"/>
            <a:r>
              <a:rPr lang="en-GB" dirty="0"/>
              <a:t>combined with SAEM, and </a:t>
            </a:r>
            <a:r>
              <a:rPr lang="en-GB" dirty="0" err="1"/>
              <a:t>FOCEi</a:t>
            </a:r>
            <a:r>
              <a:rPr lang="en-GB" dirty="0"/>
              <a:t> estimation routines, provides an R package for parameter estimation in nonlinear mixed effect models</a:t>
            </a:r>
          </a:p>
          <a:p>
            <a:pPr lvl="1"/>
            <a:r>
              <a:rPr lang="en-GB" dirty="0"/>
              <a:t>under very active development!</a:t>
            </a:r>
          </a:p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 dirty="0">
                <a:solidFill>
                  <a:srgbClr val="B40000"/>
                </a:solidFill>
              </a:rPr>
              <a:t>r</a:t>
            </a:r>
            <a:r>
              <a:rPr lang="en-GB" baseline="30000" dirty="0">
                <a:solidFill>
                  <a:srgbClr val="B40000"/>
                </a:solidFill>
              </a:rPr>
              <a:t>2</a:t>
            </a:r>
            <a:r>
              <a:rPr lang="en-GB" dirty="0"/>
              <a:t> is completely free and open source, and does not depend on any other commercial tool such as NONMEM or </a:t>
            </a:r>
            <a:r>
              <a:rPr lang="en-GB" dirty="0" err="1"/>
              <a:t>Monolix</a:t>
            </a:r>
            <a:endParaRPr lang="en-GB" dirty="0"/>
          </a:p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 dirty="0">
                <a:solidFill>
                  <a:srgbClr val="B40000"/>
                </a:solidFill>
              </a:rPr>
              <a:t>r</a:t>
            </a:r>
            <a:r>
              <a:rPr lang="en-GB" baseline="30000" dirty="0">
                <a:solidFill>
                  <a:srgbClr val="B40000"/>
                </a:solidFill>
              </a:rPr>
              <a:t>2</a:t>
            </a:r>
            <a:r>
              <a:rPr lang="en-GB" dirty="0"/>
              <a:t> provides an efficient and versatile way to specify </a:t>
            </a:r>
            <a:r>
              <a:rPr lang="en-GB" dirty="0" err="1"/>
              <a:t>pharmacometric</a:t>
            </a:r>
            <a:r>
              <a:rPr lang="en-GB" dirty="0"/>
              <a:t> models (both closed-form and ODEs) and dosing scenarios, with rapid execution due to compilation in C </a:t>
            </a:r>
          </a:p>
          <a:p>
            <a:endParaRPr lang="en-GB" dirty="0"/>
          </a:p>
          <a:p>
            <a:pPr marL="0" indent="0">
              <a:spcBef>
                <a:spcPts val="0"/>
              </a:spcBef>
              <a:buNone/>
            </a:pPr>
            <a:r>
              <a:rPr lang="en-GB" sz="1200"/>
              <a:t>[a] </a:t>
            </a:r>
            <a:r>
              <a:rPr lang="en-GB" sz="1200" u="sng" dirty="0">
                <a:hlinkClick r:id="rId2"/>
              </a:rPr>
              <a:t>https://cran.r-project.org/web/packages/nlmixr2</a:t>
            </a:r>
            <a:r>
              <a:rPr lang="en-GB" sz="1200" u="sng" dirty="0"/>
              <a:t>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1200"/>
              <a:t>[b] </a:t>
            </a:r>
            <a:r>
              <a:rPr lang="en-GB" sz="1200" u="sng" dirty="0">
                <a:hlinkClick r:id="rId3"/>
              </a:rPr>
              <a:t>https://github.com/nlmixr2/nlmixr2</a:t>
            </a:r>
            <a:r>
              <a:rPr lang="en-GB" sz="1200" u="sng" dirty="0"/>
              <a:t> </a:t>
            </a:r>
            <a:r>
              <a:rPr lang="en-GB" sz="1200" dirty="0"/>
              <a:t> 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19181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is a well-embedded open-source R package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GB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is fully supported by ggPMX</a:t>
            </a:r>
            <a:r>
              <a:rPr lang="en-GB" baseline="30000"/>
              <a:t>a</a:t>
            </a:r>
            <a:endParaRPr lang="en-GB"/>
          </a:p>
          <a:p>
            <a:r>
              <a:rPr lang="en-GB"/>
              <a:t>Additionally, xpose.nlmixr2</a:t>
            </a:r>
            <a:r>
              <a:rPr lang="en-GB" baseline="30000"/>
              <a:t>b</a:t>
            </a:r>
            <a:r>
              <a:rPr lang="en-GB"/>
              <a:t> written by Justin Wilkins provides linkage to the new </a:t>
            </a:r>
            <a:r>
              <a:rPr lang="en-GB" err="1"/>
              <a:t>xpose</a:t>
            </a:r>
            <a:r>
              <a:rPr lang="en-GB"/>
              <a:t> package</a:t>
            </a:r>
            <a:r>
              <a:rPr lang="en-GB" baseline="30000"/>
              <a:t>c</a:t>
            </a:r>
            <a:r>
              <a:rPr lang="en-GB"/>
              <a:t>, written by Ben Guiastrennec, feeding the uniform output into a highly flexible diagnostics package</a:t>
            </a:r>
          </a:p>
          <a:p>
            <a:r>
              <a:rPr lang="en-GB"/>
              <a:t>The shinyMixR</a:t>
            </a:r>
            <a:r>
              <a:rPr lang="en-GB" baseline="30000"/>
              <a:t>d</a:t>
            </a:r>
            <a:r>
              <a:rPr lang="en-GB"/>
              <a:t> project management tool written by </a:t>
            </a:r>
            <a:r>
              <a:rPr lang="nl-NL"/>
              <a:t>Richard Hooijmaijers and Teun Post </a:t>
            </a:r>
            <a:r>
              <a:rPr lang="en-GB"/>
              <a:t>provides an interface to </a:t>
            </a:r>
            <a:r>
              <a:rPr lang="en-GB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from both the R command line and a user-friendly browser-based Shiny dashboard application </a:t>
            </a:r>
          </a:p>
          <a:p>
            <a:r>
              <a:rPr lang="en-GB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requires access to compilers, easily installed using </a:t>
            </a:r>
            <a:r>
              <a:rPr lang="en-GB" err="1"/>
              <a:t>Rtools</a:t>
            </a:r>
            <a:r>
              <a:rPr lang="en-GB"/>
              <a:t> on Windows</a:t>
            </a:r>
            <a:r>
              <a:rPr lang="en-GB" baseline="30000"/>
              <a:t>e</a:t>
            </a:r>
            <a:r>
              <a:rPr lang="en-GB"/>
              <a:t> </a:t>
            </a:r>
          </a:p>
          <a:p>
            <a:r>
              <a:rPr lang="en-GB"/>
              <a:t>Installation is very simple from CRAN:</a:t>
            </a:r>
          </a:p>
          <a:p>
            <a:pPr marL="457200" lvl="1" indent="0">
              <a:buNone/>
            </a:pPr>
            <a:r>
              <a:rPr lang="en-GB" sz="1900" b="1" err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install.packages</a:t>
            </a:r>
            <a:r>
              <a:rPr lang="en-GB" sz="19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("nlmixr2",dependencies=TRUE)</a:t>
            </a:r>
          </a:p>
          <a:p>
            <a:r>
              <a:rPr lang="en-GB"/>
              <a:t>Documentation is available in the form of a </a:t>
            </a:r>
            <a:r>
              <a:rPr lang="en-GB" err="1"/>
              <a:t>bookdown</a:t>
            </a:r>
            <a:r>
              <a:rPr lang="en-GB"/>
              <a:t> (</a:t>
            </a:r>
            <a:r>
              <a:rPr lang="en-GB">
                <a:hlinkClick r:id="rId2"/>
              </a:rPr>
              <a:t>nlmixr2.org</a:t>
            </a:r>
            <a:r>
              <a:rPr lang="en-GB"/>
              <a:t>)</a:t>
            </a:r>
            <a:r>
              <a:rPr lang="en-GB" baseline="30000"/>
              <a:t>f  </a:t>
            </a:r>
            <a:r>
              <a:rPr lang="en-GB"/>
              <a:t>with a dedicated nlmixr blog (</a:t>
            </a:r>
            <a:r>
              <a:rPr lang="en-GB">
                <a:hlinkClick r:id="rId3"/>
              </a:rPr>
              <a:t>blog.nlmixr2.org</a:t>
            </a:r>
            <a:r>
              <a:rPr lang="en-GB"/>
              <a:t>)</a:t>
            </a:r>
          </a:p>
          <a:p>
            <a:r>
              <a:rPr lang="en-GB"/>
              <a:t>Runs on Windows, Linux, and OS X, and a Docker install is available</a:t>
            </a:r>
          </a:p>
          <a:p>
            <a:pPr marL="0" indent="0">
              <a:buNone/>
            </a:pPr>
            <a:endParaRPr lang="en-GB"/>
          </a:p>
          <a:p>
            <a:pPr marL="0" indent="0">
              <a:buNone/>
            </a:pPr>
            <a:r>
              <a:rPr lang="en-GB" sz="1300"/>
              <a:t>[a] </a:t>
            </a:r>
            <a:r>
              <a:rPr lang="en-GB" sz="1300">
                <a:hlinkClick r:id="rId4"/>
              </a:rPr>
              <a:t>https://cran.r-project.org/web/packages/ggPMX/</a:t>
            </a:r>
            <a:r>
              <a:rPr lang="en-GB" sz="1300"/>
              <a:t> and </a:t>
            </a:r>
            <a:r>
              <a:rPr lang="en-GB" sz="1300">
                <a:hlinkClick r:id="rId5"/>
              </a:rPr>
              <a:t>https://github.com/ggPMXdevelopment/ggPMX</a:t>
            </a:r>
            <a:r>
              <a:rPr lang="en-GB" sz="1300"/>
              <a:t> </a:t>
            </a:r>
          </a:p>
          <a:p>
            <a:pPr marL="0" indent="0">
              <a:buNone/>
            </a:pPr>
            <a:r>
              <a:rPr lang="en-GB" sz="1300"/>
              <a:t>[b] </a:t>
            </a:r>
            <a:r>
              <a:rPr lang="en-GB" sz="1300" u="sng">
                <a:hlinkClick r:id="rId6"/>
              </a:rPr>
              <a:t>https://github.com/nlmixr2/</a:t>
            </a:r>
            <a:r>
              <a:rPr lang="en-GB" sz="1300">
                <a:hlinkClick r:id="rId6"/>
              </a:rPr>
              <a:t>xpose.nlmixr2</a:t>
            </a:r>
            <a:r>
              <a:rPr lang="en-GB" sz="1300"/>
              <a:t> and </a:t>
            </a:r>
            <a:r>
              <a:rPr lang="en-AU" sz="1300">
                <a:hlinkClick r:id="rId7"/>
              </a:rPr>
              <a:t>https://</a:t>
            </a:r>
            <a:r>
              <a:rPr lang="en-GB" sz="1300">
                <a:hlinkClick r:id="rId7"/>
              </a:rPr>
              <a:t>cran.r-project.org</a:t>
            </a:r>
            <a:r>
              <a:rPr lang="en-AU" sz="1300">
                <a:hlinkClick r:id="rId7"/>
              </a:rPr>
              <a:t>/packages/</a:t>
            </a:r>
            <a:r>
              <a:rPr lang="en-GB" sz="1300">
                <a:hlinkClick r:id="rId7"/>
              </a:rPr>
              <a:t>xpose.nlmixr2</a:t>
            </a:r>
            <a:r>
              <a:rPr lang="en-GB" sz="1300"/>
              <a:t>  </a:t>
            </a:r>
          </a:p>
          <a:p>
            <a:pPr marL="0" indent="0">
              <a:buNone/>
            </a:pPr>
            <a:r>
              <a:rPr lang="en-AU" sz="1300"/>
              <a:t>[c] </a:t>
            </a:r>
            <a:r>
              <a:rPr lang="en-AU" sz="1300">
                <a:hlinkClick r:id="rId8"/>
              </a:rPr>
              <a:t>https://</a:t>
            </a:r>
            <a:r>
              <a:rPr lang="en-GB" sz="1300">
                <a:hlinkClick r:id="rId8"/>
              </a:rPr>
              <a:t>cran.r-project.org</a:t>
            </a:r>
            <a:r>
              <a:rPr lang="en-AU" sz="1300">
                <a:hlinkClick r:id="rId8"/>
              </a:rPr>
              <a:t>/packages/</a:t>
            </a:r>
            <a:r>
              <a:rPr lang="en-AU" sz="1300" err="1">
                <a:hlinkClick r:id="rId8"/>
              </a:rPr>
              <a:t>xpose</a:t>
            </a:r>
            <a:r>
              <a:rPr lang="en-AU" sz="1300"/>
              <a:t> and </a:t>
            </a:r>
            <a:r>
              <a:rPr lang="en-AU" sz="1300">
                <a:hlinkClick r:id="rId9"/>
              </a:rPr>
              <a:t>https://uupharmacometrics.github.io/xpose/</a:t>
            </a:r>
            <a:r>
              <a:rPr lang="en-AU" sz="1300"/>
              <a:t> </a:t>
            </a:r>
          </a:p>
          <a:p>
            <a:pPr marL="0" indent="0">
              <a:buNone/>
            </a:pPr>
            <a:r>
              <a:rPr lang="en-GB" sz="1300"/>
              <a:t>[d] </a:t>
            </a:r>
            <a:r>
              <a:rPr lang="en-GB" sz="1300">
                <a:hlinkClick r:id="rId10"/>
              </a:rPr>
              <a:t>https://github.com/RichardHooijmaijers/shinyMixR</a:t>
            </a:r>
            <a:r>
              <a:rPr lang="en-GB" sz="1300"/>
              <a:t> and </a:t>
            </a:r>
            <a:r>
              <a:rPr lang="en-GB" sz="1300">
                <a:hlinkClick r:id="rId11"/>
              </a:rPr>
              <a:t>https://richardhooijmaijers.github.io/shinyMixR/articles/shinyMixR-vignette.html</a:t>
            </a:r>
            <a:r>
              <a:rPr lang="en-GB" sz="1300"/>
              <a:t> </a:t>
            </a:r>
          </a:p>
          <a:p>
            <a:pPr marL="0" indent="0">
              <a:buNone/>
            </a:pPr>
            <a:r>
              <a:rPr lang="en-GB" sz="1300"/>
              <a:t>[e]</a:t>
            </a:r>
            <a:r>
              <a:rPr lang="en-GB" sz="1300" u="sng"/>
              <a:t> </a:t>
            </a:r>
            <a:r>
              <a:rPr lang="en-GB" sz="1300" u="sng">
                <a:hlinkClick r:id="rId12"/>
              </a:rPr>
              <a:t>https://cran.r-project.org/bin/windows/Rtools/rtools42/rtools.html</a:t>
            </a:r>
            <a:r>
              <a:rPr lang="en-GB" sz="1300" u="sng"/>
              <a:t> </a:t>
            </a:r>
          </a:p>
          <a:p>
            <a:pPr marL="0" indent="0">
              <a:buNone/>
            </a:pPr>
            <a:r>
              <a:rPr lang="en-GB" sz="1300"/>
              <a:t>[f] </a:t>
            </a:r>
            <a:r>
              <a:rPr lang="en-GB" sz="1300" u="sng">
                <a:hlinkClick r:id="rId13"/>
              </a:rPr>
              <a:t>https://nlmixr2.github.io/nlmixr2</a:t>
            </a:r>
            <a:r>
              <a:rPr lang="en-GB" sz="1300" u="sng"/>
              <a:t>  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22902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rxode2 simulation software in 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/>
              <a:t>rxode2 is pharmacometric simulation software using ordinary differential equations (ODEs) as an open-source R package </a:t>
            </a:r>
          </a:p>
          <a:p>
            <a:r>
              <a:rPr lang="en-GB"/>
              <a:t>Rewritten by Matt Fidler after Wenping Wang’s original RxODE package, available on CRAN</a:t>
            </a:r>
            <a:r>
              <a:rPr lang="en-GB" baseline="30000"/>
              <a:t>a</a:t>
            </a:r>
            <a:r>
              <a:rPr lang="en-GB"/>
              <a:t> and GitHub</a:t>
            </a:r>
            <a:r>
              <a:rPr lang="en-GB" baseline="30000"/>
              <a:t>b</a:t>
            </a:r>
            <a:r>
              <a:rPr lang="en-GB"/>
              <a:t>, and described in a tutorial in CPT:PSP</a:t>
            </a:r>
            <a:r>
              <a:rPr lang="en-GB" baseline="30000"/>
              <a:t>c</a:t>
            </a:r>
            <a:r>
              <a:rPr lang="en-GB"/>
              <a:t> and with online documentation</a:t>
            </a:r>
            <a:r>
              <a:rPr lang="en-GB" baseline="30000"/>
              <a:t>d</a:t>
            </a:r>
            <a:endParaRPr lang="en-GB"/>
          </a:p>
          <a:p>
            <a:r>
              <a:rPr lang="en-GB"/>
              <a:t>Simulation of ODEs was already possible in R (using deSolve), but was slow and virtually impossible to code with flexible dosing history</a:t>
            </a:r>
          </a:p>
          <a:p>
            <a:r>
              <a:rPr lang="en-GB"/>
              <a:t>rxode2 has rapid execution due to compilation in C </a:t>
            </a:r>
          </a:p>
          <a:p>
            <a:r>
              <a:rPr lang="en-GB"/>
              <a:t>rxode2 allows fully flexible dosing history</a:t>
            </a:r>
          </a:p>
          <a:p>
            <a:r>
              <a:rPr lang="en-GB"/>
              <a:t>Stable and mature software for Windows, OS X (in docker), Linux</a:t>
            </a:r>
          </a:p>
          <a:p>
            <a:r>
              <a:rPr lang="en-GB"/>
              <a:t>Requires external compilers (provided by Rtools on Windows)</a:t>
            </a:r>
          </a:p>
          <a:p>
            <a:r>
              <a:rPr lang="en-GB"/>
              <a:t>rxode2 is an evolution of the original RxODE package: after a full re-write of the code backward compatibility could not be guaranteed</a:t>
            </a:r>
          </a:p>
          <a:p>
            <a:pPr marL="0" indent="0">
              <a:buNone/>
            </a:pPr>
            <a:endParaRPr lang="en-GB" sz="1400"/>
          </a:p>
          <a:p>
            <a:pPr marL="0" indent="0">
              <a:buNone/>
            </a:pPr>
            <a:r>
              <a:rPr lang="en-GB" sz="1400"/>
              <a:t>[a] CRAN: </a:t>
            </a:r>
            <a:r>
              <a:rPr lang="en-GB" sz="1400" u="sng">
                <a:hlinkClick r:id="rId2"/>
              </a:rPr>
              <a:t>https://cran.r-project.org/web/packages/rxode2</a:t>
            </a:r>
            <a:r>
              <a:rPr lang="en-GB" sz="1400" u="sng"/>
              <a:t> </a:t>
            </a:r>
            <a:endParaRPr lang="en-GB" sz="1400"/>
          </a:p>
          <a:p>
            <a:pPr marL="0" indent="0">
              <a:buNone/>
            </a:pPr>
            <a:r>
              <a:rPr lang="en-GB" sz="1400"/>
              <a:t>[b] GitHub: </a:t>
            </a:r>
            <a:r>
              <a:rPr lang="en-GB" sz="1400" u="sng">
                <a:hlinkClick r:id="rId3"/>
              </a:rPr>
              <a:t>https://github.com/nlmixr2/rxode2</a:t>
            </a:r>
            <a:r>
              <a:rPr lang="en-GB" sz="1400" u="sng"/>
              <a:t> </a:t>
            </a:r>
          </a:p>
          <a:p>
            <a:pPr marL="0" indent="0">
              <a:buNone/>
            </a:pPr>
            <a:r>
              <a:rPr lang="nl-NL" sz="1400"/>
              <a:t>[c] Wang W et al. CPT:PSP (2016) 5, 3–10. </a:t>
            </a:r>
          </a:p>
          <a:p>
            <a:pPr marL="0" indent="0">
              <a:buNone/>
            </a:pPr>
            <a:r>
              <a:rPr lang="nl-NL" sz="1400"/>
              <a:t>[d] RxODE packagedown: </a:t>
            </a:r>
            <a:r>
              <a:rPr lang="nl-NL" sz="1400">
                <a:hlinkClick r:id="rId4"/>
              </a:rPr>
              <a:t>https://nlmixr2.github.io/rxode2</a:t>
            </a:r>
            <a:r>
              <a:rPr lang="nl-NL" sz="1400"/>
              <a:t> </a:t>
            </a:r>
            <a:endParaRPr lang="en-GB" sz="140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16087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… and </a:t>
            </a:r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 dirty="0">
                <a:solidFill>
                  <a:srgbClr val="B40000"/>
                </a:solidFill>
              </a:rPr>
              <a:t>r</a:t>
            </a:r>
            <a:r>
              <a:rPr lang="en-GB" baseline="30000" dirty="0">
                <a:solidFill>
                  <a:srgbClr val="B40000"/>
                </a:solidFill>
              </a:rPr>
              <a:t>2</a:t>
            </a:r>
            <a:r>
              <a:rPr lang="en-GB" dirty="0"/>
              <a:t> has some amazing new features!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 dirty="0">
                <a:solidFill>
                  <a:srgbClr val="B40000"/>
                </a:solidFill>
              </a:rPr>
              <a:t>r</a:t>
            </a:r>
            <a:r>
              <a:rPr lang="en-GB" baseline="30000" dirty="0">
                <a:solidFill>
                  <a:srgbClr val="B40000"/>
                </a:solidFill>
              </a:rPr>
              <a:t>2</a:t>
            </a:r>
            <a:r>
              <a:rPr lang="en-GB" dirty="0"/>
              <a:t> can now use NONMEM for its parameter estimation when using the babelmixr2</a:t>
            </a:r>
            <a:r>
              <a:rPr lang="en-GB" baseline="30000" dirty="0"/>
              <a:t>a</a:t>
            </a:r>
            <a:r>
              <a:rPr lang="en-GB" dirty="0"/>
              <a:t> package</a:t>
            </a:r>
          </a:p>
          <a:p>
            <a:r>
              <a:rPr lang="en-GB" dirty="0"/>
              <a:t>Additionally, babelmixr2 can use the PKNCA package to provide starting values for PK analysis when rich profiles are available, and can keep track of units</a:t>
            </a:r>
          </a:p>
          <a:p>
            <a:r>
              <a:rPr lang="en-GB" dirty="0"/>
              <a:t>The nonmem2rx</a:t>
            </a:r>
            <a:r>
              <a:rPr lang="en-GB" baseline="30000" dirty="0"/>
              <a:t>b</a:t>
            </a:r>
            <a:r>
              <a:rPr lang="en-GB" dirty="0"/>
              <a:t> package allows reading in of NONMEM output and translation of NONMEM models (with a single epsilon error component) to </a:t>
            </a:r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 dirty="0">
                <a:solidFill>
                  <a:srgbClr val="B40000"/>
                </a:solidFill>
              </a:rPr>
              <a:t>r</a:t>
            </a:r>
            <a:r>
              <a:rPr lang="en-GB" baseline="30000" dirty="0">
                <a:solidFill>
                  <a:srgbClr val="B40000"/>
                </a:solidFill>
              </a:rPr>
              <a:t>2</a:t>
            </a:r>
            <a:r>
              <a:rPr lang="en-GB" dirty="0"/>
              <a:t> objects</a:t>
            </a:r>
          </a:p>
          <a:p>
            <a:r>
              <a:rPr lang="en-GB" dirty="0"/>
              <a:t>This allows checking of NONMEM models, additional calculation of covariance matrices where NONMEM failed, and </a:t>
            </a:r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 dirty="0">
                <a:solidFill>
                  <a:srgbClr val="B40000"/>
                </a:solidFill>
              </a:rPr>
              <a:t>r</a:t>
            </a:r>
            <a:r>
              <a:rPr lang="en-GB" baseline="30000" dirty="0">
                <a:solidFill>
                  <a:srgbClr val="B40000"/>
                </a:solidFill>
              </a:rPr>
              <a:t>2</a:t>
            </a:r>
            <a:r>
              <a:rPr lang="en-GB" dirty="0"/>
              <a:t> functionality like creation of VPCs and smooth predicted individual profiles</a:t>
            </a:r>
          </a:p>
          <a:p>
            <a:endParaRPr lang="en-GB" dirty="0"/>
          </a:p>
          <a:p>
            <a:pPr marL="0" indent="0">
              <a:spcBef>
                <a:spcPts val="0"/>
              </a:spcBef>
              <a:buNone/>
            </a:pPr>
            <a:r>
              <a:rPr lang="en-GB" sz="1200" dirty="0"/>
              <a:t>[a] </a:t>
            </a:r>
            <a:r>
              <a:rPr lang="en-GB" sz="1200" u="sng" dirty="0">
                <a:hlinkClick r:id="rId2"/>
              </a:rPr>
              <a:t>https://cran.r-project.org/web/packages/babelmixr2/index.html</a:t>
            </a:r>
            <a:r>
              <a:rPr lang="en-GB" sz="1200" u="sng" dirty="0"/>
              <a:t>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1200" dirty="0"/>
              <a:t>[b] </a:t>
            </a:r>
            <a:r>
              <a:rPr lang="en-GB" sz="1200" u="sng" dirty="0">
                <a:hlinkClick r:id="rId3"/>
              </a:rPr>
              <a:t>https://nlmixr2.github.io/nonmem2rx/index.html</a:t>
            </a:r>
            <a:r>
              <a:rPr lang="en-GB" sz="1200" u="sng" dirty="0"/>
              <a:t>  </a:t>
            </a:r>
            <a:r>
              <a:rPr lang="en-GB" sz="1200" dirty="0"/>
              <a:t> 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dirty="0"/>
              <a:t>nlmix</a:t>
            </a:r>
            <a:r>
              <a:rPr lang="en-GB" dirty="0">
                <a:solidFill>
                  <a:srgbClr val="B40000"/>
                </a:solidFill>
              </a:rPr>
              <a:t>r</a:t>
            </a:r>
            <a:r>
              <a:rPr lang="en-GB" baseline="30000" dirty="0">
                <a:solidFill>
                  <a:srgbClr val="B40000"/>
                </a:solidFill>
              </a:rPr>
              <a:t>2</a:t>
            </a:r>
            <a:r>
              <a:rPr lang="en-GB" dirty="0"/>
              <a:t> development team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71432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D3713-0469-9E66-AB60-933DAD69DB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/>
              <a:t>r performance: d</a:t>
            </a:r>
            <a:r>
              <a:rPr lang="en-GB" sz="2400" b="1">
                <a:solidFill>
                  <a:srgbClr val="B40000"/>
                </a:solidFill>
              </a:rPr>
              <a:t>o I get the same results when I switch from my usual estimation tool to </a:t>
            </a:r>
            <a:r>
              <a:rPr lang="en-GB" sz="2400" b="1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 sz="2400" b="1">
                <a:solidFill>
                  <a:srgbClr val="B40000"/>
                </a:solidFill>
              </a:rPr>
              <a:t>r?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217E11-79DC-76B4-D898-F0A2F079BC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GB" sz="2400" dirty="0"/>
              <a:t>Publication in CPT:PSP: </a:t>
            </a:r>
            <a:r>
              <a:rPr lang="en-GB" sz="2400" i="1" dirty="0"/>
              <a:t>Performance of the SAEM and FOCEI algorithms in the open-source non-linear mixed effect modelling </a:t>
            </a:r>
            <a:r>
              <a:rPr lang="en-GB" sz="2400" i="1"/>
              <a:t>tool nlmixr</a:t>
            </a:r>
            <a:r>
              <a:rPr lang="en-GB" i="1" baseline="30000" dirty="0"/>
              <a:t>a</a:t>
            </a:r>
            <a:endParaRPr lang="en-GB" sz="2400" i="1" baseline="30000" dirty="0"/>
          </a:p>
          <a:p>
            <a:endParaRPr lang="en-GB" sz="2400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GB" sz="2400" dirty="0" err="1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 sz="2400" dirty="0" err="1">
                <a:solidFill>
                  <a:srgbClr val="B40000"/>
                </a:solidFill>
              </a:rPr>
              <a:t>r</a:t>
            </a:r>
            <a:r>
              <a:rPr lang="en-GB" sz="2400" dirty="0"/>
              <a:t>/</a:t>
            </a:r>
            <a:r>
              <a:rPr lang="en-GB" sz="2400" dirty="0" err="1"/>
              <a:t>FOCEi</a:t>
            </a:r>
            <a:r>
              <a:rPr lang="en-GB" sz="2400" dirty="0"/>
              <a:t> compared to NONMEM/</a:t>
            </a:r>
            <a:r>
              <a:rPr lang="en-GB" sz="2400" dirty="0" err="1"/>
              <a:t>FOCEi</a:t>
            </a:r>
            <a:endParaRPr lang="en-GB" sz="2400" dirty="0"/>
          </a:p>
          <a:p>
            <a:r>
              <a:rPr lang="en-GB" sz="2400" dirty="0" err="1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 sz="2400" dirty="0" err="1">
                <a:solidFill>
                  <a:srgbClr val="B40000"/>
                </a:solidFill>
              </a:rPr>
              <a:t>r</a:t>
            </a:r>
            <a:r>
              <a:rPr lang="en-GB" sz="2400" dirty="0"/>
              <a:t>/SAEM compared to </a:t>
            </a:r>
            <a:r>
              <a:rPr lang="en-GB" sz="2400" dirty="0" err="1"/>
              <a:t>Monolix</a:t>
            </a:r>
            <a:r>
              <a:rPr lang="en-GB" sz="2400" dirty="0"/>
              <a:t>/SAEM</a:t>
            </a:r>
          </a:p>
          <a:p>
            <a:endParaRPr lang="en-GB" sz="2400" dirty="0"/>
          </a:p>
          <a:p>
            <a:r>
              <a:rPr lang="en-GB" sz="2400" dirty="0"/>
              <a:t>Repeated sparse data sets for a single model</a:t>
            </a:r>
          </a:p>
          <a:p>
            <a:r>
              <a:rPr lang="en-GB" sz="2400" dirty="0"/>
              <a:t>A wide range of models and inputs using single rich data sets </a:t>
            </a:r>
          </a:p>
          <a:p>
            <a:endParaRPr lang="en-GB" dirty="0"/>
          </a:p>
          <a:p>
            <a:r>
              <a:rPr lang="en-GB" sz="2400" dirty="0"/>
              <a:t>Results for both </a:t>
            </a:r>
            <a:r>
              <a:rPr lang="en-GB" sz="2400" dirty="0" err="1"/>
              <a:t>FOCEi</a:t>
            </a:r>
            <a:r>
              <a:rPr lang="en-GB" sz="2400" dirty="0"/>
              <a:t> and SAEM are perfectly comparable to NONMEM and </a:t>
            </a:r>
            <a:r>
              <a:rPr lang="en-GB" sz="2400" dirty="0" err="1"/>
              <a:t>Monolix</a:t>
            </a:r>
            <a:endParaRPr lang="en-GB" sz="2400" dirty="0"/>
          </a:p>
          <a:p>
            <a:endParaRPr lang="en-GB" sz="2400" dirty="0"/>
          </a:p>
          <a:p>
            <a:pPr marL="0" indent="0">
              <a:buNone/>
            </a:pPr>
            <a:endParaRPr lang="en-GB" sz="1400" i="1" dirty="0"/>
          </a:p>
          <a:p>
            <a:pPr marL="0" indent="0">
              <a:buNone/>
            </a:pPr>
            <a:r>
              <a:rPr lang="en-GB" sz="1400"/>
              <a:t>[a] </a:t>
            </a:r>
            <a:r>
              <a:rPr lang="en-GB" sz="1400" dirty="0">
                <a:hlinkClick r:id="rId2"/>
              </a:rPr>
              <a:t>https://ascpt.onlinelibrary.wiley.com/doi/10.1002/psp4.12471</a:t>
            </a:r>
            <a:r>
              <a:rPr lang="en-GB" sz="1400" dirty="0"/>
              <a:t> </a:t>
            </a:r>
            <a:endParaRPr lang="en-GB" sz="1400" i="1" dirty="0"/>
          </a:p>
          <a:p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B60668-11A1-38AB-F3ED-EE96F1647D7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F82044-284C-F00E-A61A-A1DD9AE46F4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58047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E0E6116-8BC3-40FE-BC23-9DCB75DB054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00"/>
          <a:stretch>
            <a:fillRect/>
          </a:stretch>
        </p:blipFill>
        <p:spPr>
          <a:xfrm>
            <a:off x="2438400" y="1003300"/>
            <a:ext cx="7302500" cy="539159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sz="1800"/>
              <a:t>500 sparse data sets are analysed using both NONMEM/FOCEi and </a:t>
            </a:r>
            <a:r>
              <a:rPr lang="en-GB" sz="1800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 sz="1800"/>
              <a:t>r/FOCEi. Each marker is a single paired data set result for clearance for NONMEM on the x-axis and nlmixr/FOCEi on the y-axis: results are highly correlated (r=1.00), and lie on the line of identity (diagonal black line)</a:t>
            </a:r>
            <a:endParaRPr lang="en-GB" sz="200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98724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D50AA-2495-4B59-815D-791D5D6CD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1800"/>
              <a:t>Central volume (Vc): Top panel: FOCEi estimates, bottom panel: SAEM estimates
Dark lines: NONMEM/MONOLIX, light lines: </a:t>
            </a:r>
            <a:r>
              <a:rPr lang="en-GB" sz="1800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 sz="1800"/>
              <a:t>r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3D07E95-4071-4D92-B13F-4B2642E1ABD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018026-D0EC-4F99-817A-3C83DED1397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33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C280188-7E6E-462C-8A9B-8DEFAF50219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00"/>
          <a:stretch>
            <a:fillRect/>
          </a:stretch>
        </p:blipFill>
        <p:spPr>
          <a:xfrm>
            <a:off x="2260600" y="1003300"/>
            <a:ext cx="7670800" cy="5391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6665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FBBB70F-1382-4C4F-9F2A-34ED4B024EF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00"/>
          <a:stretch>
            <a:fillRect/>
          </a:stretch>
        </p:blipFill>
        <p:spPr>
          <a:xfrm>
            <a:off x="2260600" y="1003300"/>
            <a:ext cx="7670800" cy="539159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4D7F8E-23B3-43F3-A8B6-0B9F78C09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1800"/>
              <a:t>SE of theta estimates for Vc: very good match across software packages </a:t>
            </a:r>
            <a:br>
              <a:rPr lang="en-GB" sz="1800"/>
            </a:br>
            <a:r>
              <a:rPr lang="en-GB" sz="1800" b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Top panel: FOCEi estimates, bottom panel: SAEM estimates
Dark lines: NONMEM/MONOLIX, light lines: </a:t>
            </a:r>
            <a:r>
              <a:rPr lang="en-GB" sz="1800" b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nlmix</a:t>
            </a:r>
            <a:r>
              <a:rPr lang="en-GB" sz="1800" b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BF1C666-402A-41DB-9036-23BFF5BC103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EC2F59-2820-4A42-87D6-E3BD528630A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15328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B90AC-3E7F-487D-872B-AB35599A2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400"/>
              <a:t>Defining </a:t>
            </a:r>
            <a:r>
              <a:rPr lang="en-GB" sz="2400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 sz="2400">
                <a:solidFill>
                  <a:srgbClr val="B40000"/>
                </a:solidFill>
              </a:rPr>
              <a:t>r</a:t>
            </a:r>
            <a:r>
              <a:rPr lang="en-GB" sz="2400" baseline="30000">
                <a:solidFill>
                  <a:srgbClr val="B40000"/>
                </a:solidFill>
              </a:rPr>
              <a:t>2</a:t>
            </a:r>
            <a:r>
              <a:rPr lang="en-GB" sz="2400"/>
              <a:t> models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99C222-43F7-465D-8FDA-85C0BB48D8F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35</a:t>
            </a:fld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71F983-8CB4-44B7-A0E0-168B39E218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/>
              <a:t>Models are defined using a function containing an initialisation block (</a:t>
            </a:r>
            <a:r>
              <a:rPr lang="en-US" b="1" err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ini</a:t>
            </a:r>
            <a:r>
              <a:rPr lang="en-GB"/>
              <a:t>) and a model definition block (</a:t>
            </a:r>
            <a:r>
              <a:rPr lang="en-US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model</a:t>
            </a:r>
            <a:r>
              <a:rPr lang="en-GB"/>
              <a:t>)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8468FB-0720-4955-9329-DDD6629AB59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17FEB5-6379-4319-8335-4C02C42C6158}"/>
              </a:ext>
            </a:extLst>
          </p:cNvPr>
          <p:cNvSpPr/>
          <p:nvPr/>
        </p:nvSpPr>
        <p:spPr>
          <a:xfrm>
            <a:off x="2159563" y="2124990"/>
            <a:ext cx="8604956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One.comp.KA.solved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function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() {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ini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({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Where initial conditions/variables are specified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</a:p>
          <a:p>
            <a:endParaRPr lang="en-US" sz="1200">
              <a:solidFill>
                <a:srgbClr val="000000"/>
              </a:solidFill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endParaRPr lang="en-US" sz="1200">
              <a:solidFill>
                <a:srgbClr val="000000"/>
              </a:solidFill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endParaRPr lang="en-US" sz="1200">
              <a:solidFill>
                <a:srgbClr val="000000"/>
              </a:solidFill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endParaRPr lang="en-US" sz="1200">
              <a:solidFill>
                <a:srgbClr val="000000"/>
              </a:solidFill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})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model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({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Where the model is specified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endParaRPr lang="en-US" sz="1200">
              <a:solidFill>
                <a:srgbClr val="000000"/>
              </a:solidFill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endParaRPr lang="en-US" sz="1200">
              <a:solidFill>
                <a:srgbClr val="000000"/>
              </a:solidFill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endParaRPr lang="en-US" sz="1200">
              <a:solidFill>
                <a:srgbClr val="000000"/>
              </a:solidFill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endParaRPr lang="en-US" sz="1200">
              <a:solidFill>
                <a:srgbClr val="000000"/>
              </a:solidFill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endParaRPr lang="en-US" sz="1200">
              <a:solidFill>
                <a:srgbClr val="000000"/>
              </a:solidFill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})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}</a:t>
            </a:r>
            <a:endParaRPr lang="en-GB" sz="1200"/>
          </a:p>
        </p:txBody>
      </p:sp>
    </p:spTree>
    <p:extLst>
      <p:ext uri="{BB962C8B-B14F-4D97-AF65-F5344CB8AC3E}">
        <p14:creationId xmlns:p14="http://schemas.microsoft.com/office/powerpoint/2010/main" val="5781618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B90AC-3E7F-487D-872B-AB35599A2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400"/>
              <a:t>Defining </a:t>
            </a:r>
            <a:r>
              <a:rPr lang="en-GB" sz="2400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 sz="2400">
                <a:solidFill>
                  <a:srgbClr val="B40000"/>
                </a:solidFill>
              </a:rPr>
              <a:t>r</a:t>
            </a:r>
            <a:r>
              <a:rPr lang="en-GB" sz="2400" baseline="30000">
                <a:solidFill>
                  <a:srgbClr val="B40000"/>
                </a:solidFill>
              </a:rPr>
              <a:t>2</a:t>
            </a:r>
            <a:r>
              <a:rPr lang="en-GB" sz="2400"/>
              <a:t> models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99C222-43F7-465D-8FDA-85C0BB48D8F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36</a:t>
            </a:fld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71F983-8CB4-44B7-A0E0-168B39E218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/>
              <a:t>The </a:t>
            </a:r>
            <a:r>
              <a:rPr lang="en-US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ini</a:t>
            </a:r>
            <a:r>
              <a:rPr lang="en-GB"/>
              <a:t> block defines the parameters </a:t>
            </a:r>
          </a:p>
          <a:p>
            <a:pPr lvl="1"/>
            <a:r>
              <a:rPr lang="en-GB"/>
              <a:t>Thetas and residual error defined using assign operators (</a:t>
            </a:r>
            <a:r>
              <a:rPr lang="en-GB" sz="2400" b="1">
                <a:solidFill>
                  <a:srgbClr val="000080"/>
                </a:solidFill>
                <a:latin typeface="Courier New" panose="02070309020205020404" pitchFamily="49" charset="0"/>
              </a:rPr>
              <a:t>&lt;-</a:t>
            </a:r>
            <a:r>
              <a:rPr lang="en-GB"/>
              <a:t> or </a:t>
            </a:r>
            <a:r>
              <a:rPr lang="en-GB" sz="2400" b="1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/>
              <a:t>)</a:t>
            </a:r>
          </a:p>
          <a:p>
            <a:pPr lvl="1"/>
            <a:r>
              <a:rPr lang="en-GB"/>
              <a:t>Etas defined using a model formula (</a:t>
            </a:r>
            <a:r>
              <a:rPr lang="en-GB" sz="2400" b="1">
                <a:solidFill>
                  <a:srgbClr val="000080"/>
                </a:solidFill>
                <a:latin typeface="Courier New" panose="02070309020205020404" pitchFamily="49" charset="0"/>
              </a:rPr>
              <a:t>~</a:t>
            </a:r>
            <a:r>
              <a:rPr lang="en-GB"/>
              <a:t>)</a:t>
            </a:r>
          </a:p>
          <a:p>
            <a:r>
              <a:rPr lang="en-GB"/>
              <a:t>Parameter names, starting values, labels for thetas and errors (using </a:t>
            </a:r>
            <a:r>
              <a:rPr lang="en-GB" i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</a:rPr>
              <a:t>#</a:t>
            </a:r>
            <a:r>
              <a:rPr lang="en-GB"/>
              <a:t>), bounds for some estimation routines (like FOCEI)</a:t>
            </a:r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8468FB-0720-4955-9329-DDD6629AB59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D1692A6-D32D-46DD-9900-223298BBBA30}"/>
              </a:ext>
            </a:extLst>
          </p:cNvPr>
          <p:cNvSpPr/>
          <p:nvPr/>
        </p:nvSpPr>
        <p:spPr>
          <a:xfrm>
            <a:off x="2159563" y="3406928"/>
            <a:ext cx="8604956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One.comp.KA.solved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function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() {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ini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({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Where initial conditions/variables are specified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lka 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log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1.15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#log ka (1/h)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lcl 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log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0.135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#log Cl (L/h)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lv  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log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8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#log V (L)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prop.err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0.15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#proportional error (SD/mean)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add.err 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0.6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#additive error (mg/L)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eta.ka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0.5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eta.cl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0.1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eta.v 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0.1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})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model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({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})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}</a:t>
            </a:r>
            <a:endParaRPr lang="en-GB" sz="1200"/>
          </a:p>
        </p:txBody>
      </p:sp>
    </p:spTree>
    <p:extLst>
      <p:ext uri="{BB962C8B-B14F-4D97-AF65-F5344CB8AC3E}">
        <p14:creationId xmlns:p14="http://schemas.microsoft.com/office/powerpoint/2010/main" val="28300203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B90AC-3E7F-487D-872B-AB35599A2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400"/>
              <a:t>Defining </a:t>
            </a:r>
            <a:r>
              <a:rPr lang="en-GB" sz="2400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 sz="2400">
                <a:solidFill>
                  <a:srgbClr val="B40000"/>
                </a:solidFill>
              </a:rPr>
              <a:t>r</a:t>
            </a:r>
            <a:r>
              <a:rPr lang="en-GB" sz="2400" baseline="30000">
                <a:solidFill>
                  <a:srgbClr val="B40000"/>
                </a:solidFill>
              </a:rPr>
              <a:t>2</a:t>
            </a:r>
            <a:r>
              <a:rPr lang="en-GB" sz="2400"/>
              <a:t> models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99C222-43F7-465D-8FDA-85C0BB48D8F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37</a:t>
            </a:fld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71F983-8CB4-44B7-A0E0-168B39E218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/>
              <a:t>The </a:t>
            </a:r>
            <a:r>
              <a:rPr lang="en-US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model</a:t>
            </a:r>
            <a:r>
              <a:rPr lang="en-GB"/>
              <a:t> block defines </a:t>
            </a:r>
          </a:p>
          <a:p>
            <a:pPr lvl="1"/>
            <a:r>
              <a:rPr lang="en-GB"/>
              <a:t>the relationship between thetas and etas</a:t>
            </a:r>
          </a:p>
          <a:p>
            <a:pPr lvl="1"/>
            <a:r>
              <a:rPr lang="en-GB"/>
              <a:t>the model structure using either closed-form solutions or ODEs</a:t>
            </a:r>
          </a:p>
          <a:p>
            <a:pPr lvl="1"/>
            <a:r>
              <a:rPr lang="en-GB"/>
              <a:t>the residual error structure, and where it is applied</a:t>
            </a:r>
          </a:p>
          <a:p>
            <a:pPr lvl="1"/>
            <a:endParaRPr lang="en-GB"/>
          </a:p>
          <a:p>
            <a:pPr lvl="1"/>
            <a:endParaRPr lang="en-GB"/>
          </a:p>
          <a:p>
            <a:pPr lvl="1"/>
            <a:endParaRPr lang="en-GB"/>
          </a:p>
          <a:p>
            <a:pPr lvl="1"/>
            <a:endParaRPr lang="en-GB"/>
          </a:p>
          <a:p>
            <a:pPr lvl="1"/>
            <a:endParaRPr lang="en-GB"/>
          </a:p>
          <a:p>
            <a:pPr lvl="1"/>
            <a:endParaRPr lang="en-GB"/>
          </a:p>
          <a:p>
            <a:pPr marL="457200" lvl="1" indent="0">
              <a:buNone/>
            </a:pPr>
            <a:endParaRPr lang="en-GB"/>
          </a:p>
          <a:p>
            <a:pPr lvl="1"/>
            <a:endParaRPr lang="en-GB"/>
          </a:p>
          <a:p>
            <a:pPr lvl="1"/>
            <a:endParaRPr lang="en-GB"/>
          </a:p>
          <a:p>
            <a:pPr lvl="1"/>
            <a:endParaRPr lang="en-GB"/>
          </a:p>
          <a:p>
            <a:pPr marL="457200" lvl="1" indent="0">
              <a:buNone/>
            </a:pP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8468FB-0720-4955-9329-DDD6629AB59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E4DEF6-39E0-489A-A28C-B33C7EEECBA6}"/>
              </a:ext>
            </a:extLst>
          </p:cNvPr>
          <p:cNvSpPr/>
          <p:nvPr/>
        </p:nvSpPr>
        <p:spPr>
          <a:xfrm>
            <a:off x="2146267" y="3068960"/>
            <a:ext cx="8604956" cy="29238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One.comp.KA.solved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function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() {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ini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({</a:t>
            </a:r>
          </a:p>
          <a:p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})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model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({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Where the model is specified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cl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exp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(lcl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eta.cl)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v 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exp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(lv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eta.v)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ka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exp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(lka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eta.ka)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solved system example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where residual error is assumed to follow proportional and additive error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linCmt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()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prop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(prop.err)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add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(add.err)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})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}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endParaRPr lang="en-GB" sz="1200"/>
          </a:p>
        </p:txBody>
      </p:sp>
    </p:spTree>
    <p:extLst>
      <p:ext uri="{BB962C8B-B14F-4D97-AF65-F5344CB8AC3E}">
        <p14:creationId xmlns:p14="http://schemas.microsoft.com/office/powerpoint/2010/main" val="204359016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B90AC-3E7F-487D-872B-AB35599A2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400"/>
              <a:t>Running </a:t>
            </a:r>
            <a:r>
              <a:rPr lang="en-GB" sz="2400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 sz="2400">
                <a:solidFill>
                  <a:srgbClr val="B40000"/>
                </a:solidFill>
              </a:rPr>
              <a:t>r</a:t>
            </a:r>
            <a:r>
              <a:rPr lang="en-GB" sz="2400" baseline="30000">
                <a:solidFill>
                  <a:srgbClr val="B40000"/>
                </a:solidFill>
              </a:rPr>
              <a:t>2</a:t>
            </a:r>
            <a:r>
              <a:rPr lang="en-GB" sz="2400"/>
              <a:t> models: the full model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99C222-43F7-465D-8FDA-85C0BB48D8F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38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8468FB-0720-4955-9329-DDD6629AB59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17FEB5-6379-4319-8335-4C02C42C6158}"/>
              </a:ext>
            </a:extLst>
          </p:cNvPr>
          <p:cNvSpPr/>
          <p:nvPr/>
        </p:nvSpPr>
        <p:spPr>
          <a:xfrm>
            <a:off x="1607501" y="1259175"/>
            <a:ext cx="8976997" cy="43396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One.comp.KA.solved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function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() {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ini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({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Where initial conditions/variables are specified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lka 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log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1.15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#log ka (1/h)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lcl 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log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0.135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#log Cl (L/h)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lv  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log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8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#log V (L)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prop.err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0.15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#proportional error (SD/mean)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add.err 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0.6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#additive error (mg/L)</a:t>
            </a:r>
          </a:p>
          <a:p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eta.ka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0.5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eta.cl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0.1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eta.v 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0.1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})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model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({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Where the model is specified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cl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exp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(lcl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eta.cl)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v 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exp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(lv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eta.v)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ka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exp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(lka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eta.ka)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solved system example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where residual error is assumed to follow proportional and additive error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linCmt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()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prop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(prop.err)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add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(add.err)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})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}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endParaRPr lang="en-GB" sz="1200"/>
          </a:p>
        </p:txBody>
      </p:sp>
    </p:spTree>
    <p:extLst>
      <p:ext uri="{BB962C8B-B14F-4D97-AF65-F5344CB8AC3E}">
        <p14:creationId xmlns:p14="http://schemas.microsoft.com/office/powerpoint/2010/main" val="350433275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B90AC-3E7F-487D-872B-AB35599A2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400"/>
              <a:t>Running </a:t>
            </a:r>
            <a:r>
              <a:rPr lang="en-GB" sz="2400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 sz="2400">
                <a:solidFill>
                  <a:srgbClr val="B40000"/>
                </a:solidFill>
              </a:rPr>
              <a:t>r</a:t>
            </a:r>
            <a:r>
              <a:rPr lang="en-GB" sz="2400" baseline="30000">
                <a:solidFill>
                  <a:srgbClr val="B40000"/>
                </a:solidFill>
              </a:rPr>
              <a:t>2</a:t>
            </a:r>
            <a:r>
              <a:rPr lang="en-GB" sz="2400"/>
              <a:t> models: check the model code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99C222-43F7-465D-8FDA-85C0BB48D8F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39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8468FB-0720-4955-9329-DDD6629AB59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17FEB5-6379-4319-8335-4C02C42C6158}"/>
              </a:ext>
            </a:extLst>
          </p:cNvPr>
          <p:cNvSpPr/>
          <p:nvPr/>
        </p:nvSpPr>
        <p:spPr>
          <a:xfrm>
            <a:off x="1055440" y="1099295"/>
            <a:ext cx="8976997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Check the model and some of the assumptions made by nlmixr </a:t>
            </a:r>
          </a:p>
          <a:p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nlmixr2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(One.comp.KA.solved)</a:t>
            </a:r>
            <a:endParaRPr lang="en-GB" sz="120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1C5A98D-1CB0-8785-E88B-61035DDCFD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440" y="2112217"/>
            <a:ext cx="7497221" cy="2762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1070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46F8D-B830-4D6C-97F1-47202217A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Basic example load the library and define the ODEs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156CB4-23EE-4D64-B02F-86863166E4B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EECF8C-CF5C-4D08-99DB-6FC0B698B1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4</a:t>
            </a:fld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DAE114B-8401-4B4C-A22E-A002FF7E468D}"/>
              </a:ext>
            </a:extLst>
          </p:cNvPr>
          <p:cNvSpPr/>
          <p:nvPr/>
        </p:nvSpPr>
        <p:spPr>
          <a:xfrm>
            <a:off x="1996015" y="1268761"/>
            <a:ext cx="8352928" cy="19697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library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(rxode2)</a:t>
            </a:r>
          </a:p>
          <a:p>
            <a:endParaRPr lang="en-US" sz="1200">
              <a:solidFill>
                <a:srgbClr val="000000"/>
              </a:solidFill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set up the system of differential equations (ODEs)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odeKA1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"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d/dt(depot)   = -ka*depot;            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This is compartment number 1 (depot)</a:t>
            </a:r>
            <a:b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d/dt(central) =  ka*depot-(cl/v)*central;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This is compartment number 2 (central)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C1=central/v;                         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Calculates concentration from amount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endParaRPr lang="en-GB" sz="120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382814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B90AC-3E7F-487D-872B-AB35599A2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400"/>
              <a:t>Running </a:t>
            </a:r>
            <a:r>
              <a:rPr lang="en-GB" sz="2400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 sz="2400">
                <a:solidFill>
                  <a:srgbClr val="B40000"/>
                </a:solidFill>
              </a:rPr>
              <a:t>r</a:t>
            </a:r>
            <a:r>
              <a:rPr lang="en-GB" sz="2400" baseline="30000">
                <a:solidFill>
                  <a:srgbClr val="B40000"/>
                </a:solidFill>
              </a:rPr>
              <a:t>2</a:t>
            </a:r>
            <a:r>
              <a:rPr lang="en-GB" sz="2400"/>
              <a:t> models: check the model code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99C222-43F7-465D-8FDA-85C0BB48D8F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40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8468FB-0720-4955-9329-DDD6629AB59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17FEB5-6379-4319-8335-4C02C42C6158}"/>
              </a:ext>
            </a:extLst>
          </p:cNvPr>
          <p:cNvSpPr/>
          <p:nvPr/>
        </p:nvSpPr>
        <p:spPr>
          <a:xfrm>
            <a:off x="1055440" y="1099295"/>
            <a:ext cx="8976997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Check the model and some of the assumptions made by nlmixr2 </a:t>
            </a:r>
          </a:p>
          <a:p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nlmixr2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(One.comp.KA.solved)</a:t>
            </a:r>
            <a:endParaRPr lang="en-GB" sz="120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28A944F-5116-F273-6184-2237F3C443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9966" y="2007797"/>
            <a:ext cx="4706007" cy="3648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90946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B90AC-3E7F-487D-872B-AB35599A2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400"/>
              <a:t>Running </a:t>
            </a:r>
            <a:r>
              <a:rPr lang="en-GB" sz="2400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 sz="2400">
                <a:solidFill>
                  <a:srgbClr val="B40000"/>
                </a:solidFill>
              </a:rPr>
              <a:t>r</a:t>
            </a:r>
            <a:r>
              <a:rPr lang="en-GB" sz="2400" baseline="30000">
                <a:solidFill>
                  <a:srgbClr val="B40000"/>
                </a:solidFill>
              </a:rPr>
              <a:t>2</a:t>
            </a:r>
            <a:r>
              <a:rPr lang="en-GB" sz="2400"/>
              <a:t> models with the </a:t>
            </a:r>
            <a:r>
              <a:rPr lang="en-US" sz="24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nlmixr2</a:t>
            </a:r>
            <a:r>
              <a:rPr lang="en-GB" sz="2400"/>
              <a:t> command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99C222-43F7-465D-8FDA-85C0BB48D8F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41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8468FB-0720-4955-9329-DDD6629AB59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17FEB5-6379-4319-8335-4C02C42C6158}"/>
              </a:ext>
            </a:extLst>
          </p:cNvPr>
          <p:cNvSpPr/>
          <p:nvPr/>
        </p:nvSpPr>
        <p:spPr>
          <a:xfrm>
            <a:off x="1367474" y="1099295"/>
            <a:ext cx="8976997" cy="32624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estimate parameters using nlmixr: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run001S &lt;-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nlmixr2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One.comp.KA.solved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   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#the model definition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PKdata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               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#the data set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200" err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est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"saem"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         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#the estimation algorithm (SAEM)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                       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#the SAEM </a:t>
            </a:r>
            <a:r>
              <a:rPr lang="en-US" sz="1200" i="1" err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minimisation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options: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200" b="1" err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saemControl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 err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nBurn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200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#200 SAEM burn-in iterations (the default)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            </a:t>
            </a:r>
            <a:r>
              <a:rPr lang="en-US" sz="1200" err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nEm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300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#300 EM iterations (the default)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            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print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50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),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#only print every 50th estimation step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200" b="1" err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tableControl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 err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cwres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TRUE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#calculates NONMEM-style conditional weighted residuals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             </a:t>
            </a:r>
            <a:r>
              <a:rPr lang="en-US" sz="1200" err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npde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TRUE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#and </a:t>
            </a:r>
            <a:r>
              <a:rPr lang="en-US" sz="1200" i="1" err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npde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values for diagnostics</a:t>
            </a:r>
            <a:endParaRPr lang="en-US" sz="1200">
              <a:solidFill>
                <a:srgbClr val="000000"/>
              </a:solidFill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results are stored in the nlmixr2 object and can be viewed: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run001S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endParaRPr lang="en-GB" sz="1200"/>
          </a:p>
        </p:txBody>
      </p:sp>
    </p:spTree>
    <p:extLst>
      <p:ext uri="{BB962C8B-B14F-4D97-AF65-F5344CB8AC3E}">
        <p14:creationId xmlns:p14="http://schemas.microsoft.com/office/powerpoint/2010/main" val="79095741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46F8D-B830-4D6C-97F1-47202217A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 sz="2400">
                <a:solidFill>
                  <a:srgbClr val="B40000"/>
                </a:solidFill>
              </a:rPr>
              <a:t>r</a:t>
            </a:r>
            <a:r>
              <a:rPr lang="en-GB" sz="2400" baseline="30000">
                <a:solidFill>
                  <a:srgbClr val="B40000"/>
                </a:solidFill>
              </a:rPr>
              <a:t>2</a:t>
            </a:r>
            <a:r>
              <a:rPr lang="en-GB"/>
              <a:t> output for SAEM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156CB4-23EE-4D64-B02F-86863166E4B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EECF8C-CF5C-4D08-99DB-6FC0B698B1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42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0E69BB-E8C1-2AAF-5BBD-08326C810B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400" y="908720"/>
            <a:ext cx="9926435" cy="5468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76129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46F8D-B830-4D6C-97F1-47202217A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/>
              <a:t>The labels in the ini block end up in the output, and the log-transformed parameters are returned with a back-transformation and 95%CIs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156CB4-23EE-4D64-B02F-86863166E4B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EECF8C-CF5C-4D08-99DB-6FC0B698B1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43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0E69BB-E8C1-2AAF-5BBD-08326C810B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400" y="1098033"/>
            <a:ext cx="9926435" cy="5468113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CC8B5593-9A6A-BCDE-1BD5-E623B9780A81}"/>
              </a:ext>
            </a:extLst>
          </p:cNvPr>
          <p:cNvSpPr/>
          <p:nvPr/>
        </p:nvSpPr>
        <p:spPr>
          <a:xfrm>
            <a:off x="1600239" y="2924944"/>
            <a:ext cx="2664296" cy="122413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4CB44CA-D7AF-DDD3-2278-2111C633B680}"/>
              </a:ext>
            </a:extLst>
          </p:cNvPr>
          <p:cNvSpPr/>
          <p:nvPr/>
        </p:nvSpPr>
        <p:spPr>
          <a:xfrm>
            <a:off x="4871864" y="2780928"/>
            <a:ext cx="2160240" cy="113217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119905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B90AC-3E7F-487D-872B-AB35599A2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400"/>
              <a:t>Running </a:t>
            </a:r>
            <a:r>
              <a:rPr lang="en-GB" sz="2400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 sz="2400">
                <a:solidFill>
                  <a:srgbClr val="B40000"/>
                </a:solidFill>
              </a:rPr>
              <a:t>r</a:t>
            </a:r>
            <a:r>
              <a:rPr lang="en-GB" sz="2400" baseline="30000">
                <a:solidFill>
                  <a:srgbClr val="B40000"/>
                </a:solidFill>
              </a:rPr>
              <a:t>2</a:t>
            </a:r>
            <a:r>
              <a:rPr lang="en-GB" sz="2400"/>
              <a:t> models: save the object, and examine parameter trace plots when using SAEM to check convergence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99C222-43F7-465D-8FDA-85C0BB48D8F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44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8468FB-0720-4955-9329-DDD6629AB59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17FEB5-6379-4319-8335-4C02C42C6158}"/>
              </a:ext>
            </a:extLst>
          </p:cNvPr>
          <p:cNvSpPr/>
          <p:nvPr/>
        </p:nvSpPr>
        <p:spPr>
          <a:xfrm>
            <a:off x="1367474" y="1099295"/>
            <a:ext cx="8976997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results are stored in the nlmixr2 object and can be viewed: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run001S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and saved for future use or reference: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save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(run001S, 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file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“run001S.Rdata"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and for SAEM, convergence can be checked using a parameter trace plot: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traceplot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(run001S)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endParaRPr lang="en-GB" sz="1200"/>
          </a:p>
        </p:txBody>
      </p:sp>
    </p:spTree>
    <p:extLst>
      <p:ext uri="{BB962C8B-B14F-4D97-AF65-F5344CB8AC3E}">
        <p14:creationId xmlns:p14="http://schemas.microsoft.com/office/powerpoint/2010/main" val="337659689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5BDB2-8703-4317-8078-23DFC5CAB0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/>
              <a:t>Traceplot for SAEM parameter estimates using </a:t>
            </a:r>
            <a:r>
              <a:rPr lang="en-US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traceplot</a:t>
            </a:r>
            <a:r>
              <a:rPr lang="en-GB"/>
              <a:t> command
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0443533-0A7B-446A-BE0B-8D70B0B9427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123052-3C89-43E9-9AD8-65A22A73077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45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FA24F37-FE4D-3C13-4FBA-3F5E974120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2941" y="780111"/>
            <a:ext cx="8251491" cy="5621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18777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A1B73-6857-4570-AD7B-69C783B7E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 sz="2400">
                <a:solidFill>
                  <a:srgbClr val="B40000"/>
                </a:solidFill>
              </a:rPr>
              <a:t>r</a:t>
            </a:r>
            <a:r>
              <a:rPr lang="en-GB" sz="2400" baseline="30000">
                <a:solidFill>
                  <a:srgbClr val="B40000"/>
                </a:solidFill>
              </a:rPr>
              <a:t>2</a:t>
            </a:r>
            <a:r>
              <a:rPr lang="en-GB"/>
              <a:t> is linked to </a:t>
            </a:r>
            <a:r>
              <a:rPr lang="en-GB" err="1"/>
              <a:t>ggPMX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1F5908-03F9-461C-A3F1-05958E5B87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sz="120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20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 Model Diagnostics with ggPMX</a:t>
            </a:r>
            <a:endParaRPr lang="en-US" sz="12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20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 The controller is first constructed</a:t>
            </a:r>
          </a:p>
          <a:p>
            <a:pPr marL="0" indent="0">
              <a:buNone/>
            </a:pP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ctr001S </a:t>
            </a:r>
            <a:r>
              <a:rPr lang="en-US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&lt;-</a:t>
            </a:r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pmx_nlmixr</a:t>
            </a:r>
            <a:r>
              <a:rPr lang="en-US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run001S, </a:t>
            </a:r>
          </a:p>
          <a:p>
            <a:pPr marL="0" indent="0">
              <a:buNone/>
            </a:pPr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  conts </a:t>
            </a:r>
            <a:r>
              <a:rPr lang="en-US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</a:t>
            </a:r>
            <a:r>
              <a:rPr lang="en-US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200" b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"WT"</a:t>
            </a:r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sz="1200" b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"AGE"</a:t>
            </a:r>
            <a:r>
              <a:rPr lang="en-US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  cats</a:t>
            </a:r>
            <a:r>
              <a:rPr lang="en-US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200" b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</a:t>
            </a:r>
            <a:r>
              <a:rPr lang="en-US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200" b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"SEX"</a:t>
            </a:r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sz="1200" b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"SPARSE"</a:t>
            </a:r>
            <a:r>
              <a:rPr lang="en-US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</a:p>
          <a:p>
            <a:pPr marL="0" indent="0">
              <a:buNone/>
            </a:pPr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  vpc</a:t>
            </a:r>
            <a:r>
              <a:rPr lang="en-US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200" b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FALSE</a:t>
            </a:r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nb-NO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  settings</a:t>
            </a:r>
            <a:r>
              <a:rPr lang="nb-NO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nb-NO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pmx_settings</a:t>
            </a:r>
            <a:r>
              <a:rPr lang="nb-NO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nb-NO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is.draft</a:t>
            </a:r>
            <a:r>
              <a:rPr lang="nb-NO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nb-NO" sz="1200" b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FALSE</a:t>
            </a:r>
            <a:r>
              <a:rPr lang="nb-NO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))</a:t>
            </a:r>
            <a:endParaRPr lang="nb-NO" sz="1200" b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NL" sz="1200" b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200" b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 and </a:t>
            </a:r>
            <a:r>
              <a:rPr lang="en-GB" sz="120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can then be piped into a specific plot</a:t>
            </a:r>
            <a:endParaRPr lang="en-GB" sz="12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200" b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 syntax for npde vs pred plot</a:t>
            </a:r>
            <a:endParaRPr lang="en-US" sz="1200" b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ctr001S </a:t>
            </a:r>
            <a:r>
              <a:rPr lang="en-GB" sz="1200" b="0">
                <a:solidFill>
                  <a:srgbClr val="804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%&gt;%</a:t>
            </a:r>
            <a:r>
              <a:rPr lang="en-GB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pmx_plot_npde_pred</a:t>
            </a:r>
          </a:p>
          <a:p>
            <a:pPr marL="0" indent="0">
              <a:buNone/>
            </a:pPr>
            <a:r>
              <a:rPr lang="en-US" sz="1200" b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#alternatively:</a:t>
            </a:r>
            <a:endParaRPr lang="en-US" sz="1200" b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pmx_plot_npde_pred</a:t>
            </a:r>
            <a:r>
              <a:rPr lang="en-GB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GB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ctr001S</a:t>
            </a:r>
            <a:r>
              <a:rPr lang="en-GB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endParaRPr lang="en-GB" sz="1200" b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NL" sz="1200" b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200">
              <a:latin typeface="Consolas" panose="020B0609020204030204" pitchFamily="49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93575D-B3E6-41BA-9D56-3BA40113F0E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5206F1-ABC2-41BD-8D14-8DA04447FAE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46</a:t>
            </a:fld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B34D42E-6088-4FCE-AEF5-A20E74F8AC38}"/>
              </a:ext>
            </a:extLst>
          </p:cNvPr>
          <p:cNvSpPr/>
          <p:nvPr/>
        </p:nvSpPr>
        <p:spPr>
          <a:xfrm>
            <a:off x="767408" y="1412776"/>
            <a:ext cx="1116124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endParaRPr lang="en-GB" sz="120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289428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7D22D5D-2F2C-714E-E9A2-7C41EFA54DB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9703" y="1401198"/>
            <a:ext cx="7968208" cy="498013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DDA1B73-6857-4570-AD7B-69C783B7E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 sz="2400">
                <a:solidFill>
                  <a:srgbClr val="B40000"/>
                </a:solidFill>
              </a:rPr>
              <a:t>r</a:t>
            </a:r>
            <a:r>
              <a:rPr lang="en-GB" sz="2400" baseline="30000">
                <a:solidFill>
                  <a:srgbClr val="B40000"/>
                </a:solidFill>
              </a:rPr>
              <a:t>2</a:t>
            </a:r>
            <a:r>
              <a:rPr lang="en-GB"/>
              <a:t> is linked to </a:t>
            </a:r>
            <a:r>
              <a:rPr lang="en-GB" err="1"/>
              <a:t>ggPMX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1F5908-03F9-461C-A3F1-05958E5B87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sz="120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20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 Model Diagnostics with ggPMX</a:t>
            </a:r>
            <a:endParaRPr lang="en-US" sz="12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20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 The controller is first constructed</a:t>
            </a:r>
          </a:p>
          <a:p>
            <a:pPr marL="0" indent="0">
              <a:buNone/>
            </a:pP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ctr001S </a:t>
            </a:r>
            <a:r>
              <a:rPr lang="en-US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&lt;-</a:t>
            </a:r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pmx_nlmixr</a:t>
            </a:r>
            <a:r>
              <a:rPr lang="en-US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run001S, </a:t>
            </a:r>
          </a:p>
          <a:p>
            <a:pPr marL="0" indent="0">
              <a:buNone/>
            </a:pPr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  conts </a:t>
            </a:r>
            <a:r>
              <a:rPr lang="en-US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</a:t>
            </a:r>
            <a:r>
              <a:rPr lang="en-US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200" b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"WT"</a:t>
            </a:r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sz="1200" b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"AGE"</a:t>
            </a:r>
            <a:r>
              <a:rPr lang="en-US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  cats</a:t>
            </a:r>
            <a:r>
              <a:rPr lang="en-US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200" b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</a:t>
            </a:r>
            <a:r>
              <a:rPr lang="en-US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200" b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"SEX"</a:t>
            </a:r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sz="1200" b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"SPARSE"</a:t>
            </a:r>
            <a:r>
              <a:rPr lang="en-US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</a:p>
          <a:p>
            <a:pPr marL="0" indent="0">
              <a:buNone/>
            </a:pPr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  vpc</a:t>
            </a:r>
            <a:r>
              <a:rPr lang="en-US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200" b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FALSE</a:t>
            </a:r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nb-NO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settings</a:t>
            </a:r>
            <a:r>
              <a:rPr lang="nb-NO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nb-NO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pmx_settings</a:t>
            </a:r>
            <a:r>
              <a:rPr lang="nb-NO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nb-NO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is.draft</a:t>
            </a:r>
            <a:r>
              <a:rPr lang="nb-NO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nb-NO" sz="1200" b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FALSE</a:t>
            </a:r>
            <a:r>
              <a:rPr lang="nb-NO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))</a:t>
            </a:r>
            <a:endParaRPr lang="nb-NO" sz="1200" b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NL" sz="1200" b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200" b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 and </a:t>
            </a:r>
            <a:r>
              <a:rPr lang="en-GB" sz="120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can then be piped into a specific plot</a:t>
            </a:r>
            <a:endParaRPr lang="en-GB" sz="12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200" b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 syntax for npde vs pred plot</a:t>
            </a:r>
            <a:endParaRPr lang="en-US" sz="1200" b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ctr001S </a:t>
            </a:r>
            <a:r>
              <a:rPr lang="en-GB" sz="1200" b="0">
                <a:solidFill>
                  <a:srgbClr val="804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%&gt;%</a:t>
            </a:r>
            <a:r>
              <a:rPr lang="en-GB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pmx_plot_npde_pred</a:t>
            </a:r>
          </a:p>
          <a:p>
            <a:pPr marL="0" indent="0">
              <a:buNone/>
            </a:pPr>
            <a:r>
              <a:rPr lang="en-US" sz="1200" b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#alternatively:</a:t>
            </a:r>
            <a:endParaRPr lang="en-US" sz="1200" b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pmx_plot_npde_pred</a:t>
            </a:r>
            <a:r>
              <a:rPr lang="en-GB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GB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ctr001S</a:t>
            </a:r>
            <a:r>
              <a:rPr lang="en-GB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endParaRPr lang="en-GB" sz="1200" b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NL" sz="1200" b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200">
              <a:latin typeface="Consolas" panose="020B0609020204030204" pitchFamily="49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93575D-B3E6-41BA-9D56-3BA40113F0E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5206F1-ABC2-41BD-8D14-8DA04447FAE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47</a:t>
            </a:fld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B34D42E-6088-4FCE-AEF5-A20E74F8AC38}"/>
              </a:ext>
            </a:extLst>
          </p:cNvPr>
          <p:cNvSpPr/>
          <p:nvPr/>
        </p:nvSpPr>
        <p:spPr>
          <a:xfrm>
            <a:off x="767408" y="1412776"/>
            <a:ext cx="1116124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endParaRPr lang="en-GB" sz="120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709300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A1B73-6857-4570-AD7B-69C783B7E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 sz="2400">
                <a:solidFill>
                  <a:srgbClr val="B40000"/>
                </a:solidFill>
              </a:rPr>
              <a:t>r</a:t>
            </a:r>
            <a:r>
              <a:rPr lang="en-GB" sz="2400" baseline="30000">
                <a:solidFill>
                  <a:srgbClr val="B40000"/>
                </a:solidFill>
              </a:rPr>
              <a:t>2</a:t>
            </a:r>
            <a:r>
              <a:rPr lang="en-GB"/>
              <a:t> is linked to </a:t>
            </a:r>
            <a:r>
              <a:rPr lang="en-GB" err="1"/>
              <a:t>ggPMX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1F5908-03F9-461C-A3F1-05958E5B87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GB" sz="1200" b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## Modify graphical options and add DRAFT label:</a:t>
            </a:r>
            <a:endParaRPr lang="en-GB" sz="1200" b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ctr001S </a:t>
            </a:r>
            <a:r>
              <a:rPr lang="en-GB" sz="1200" b="0">
                <a:solidFill>
                  <a:srgbClr val="804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%&gt;%</a:t>
            </a:r>
            <a:r>
              <a:rPr lang="en-GB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pmx_plot_npde_time</a:t>
            </a:r>
            <a:r>
              <a:rPr lang="en-GB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GB" sz="1200" b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smooth</a:t>
            </a:r>
            <a:r>
              <a:rPr lang="en-GB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GB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1200" b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list</a:t>
            </a:r>
            <a:r>
              <a:rPr lang="en-GB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GB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color</a:t>
            </a:r>
            <a:r>
              <a:rPr lang="en-GB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GB" sz="1200" b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"blue"</a:t>
            </a:r>
            <a:r>
              <a:rPr lang="en-GB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GB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</a:p>
          <a:p>
            <a:pPr marL="0" indent="0">
              <a:buNone/>
            </a:pPr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           point </a:t>
            </a:r>
            <a:r>
              <a:rPr lang="en-US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list</a:t>
            </a:r>
            <a:r>
              <a:rPr lang="en-US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shape</a:t>
            </a:r>
            <a:r>
              <a:rPr lang="en-US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200" b="0">
                <a:solidFill>
                  <a:srgbClr val="FF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4</a:t>
            </a:r>
            <a:r>
              <a:rPr lang="en-US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</a:p>
          <a:p>
            <a:pPr marL="0" indent="0">
              <a:buNone/>
            </a:pPr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           s.draft</a:t>
            </a:r>
            <a:r>
              <a:rPr lang="en-US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200" b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TRUE</a:t>
            </a:r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</a:p>
          <a:p>
            <a:pPr marL="0" indent="0">
              <a:buNone/>
            </a:pPr>
            <a:r>
              <a:rPr lang="en-GB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           </a:t>
            </a:r>
            <a:r>
              <a:rPr lang="en-GB" sz="1200" b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labels</a:t>
            </a:r>
            <a:r>
              <a:rPr lang="en-GB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GB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1200" b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list</a:t>
            </a:r>
            <a:r>
              <a:rPr lang="en-GB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GB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x </a:t>
            </a:r>
            <a:r>
              <a:rPr lang="en-GB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GB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1200" b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"Time (hours)"</a:t>
            </a:r>
            <a:r>
              <a:rPr lang="en-GB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</a:p>
          <a:p>
            <a:pPr marL="0" indent="0">
              <a:buNone/>
            </a:pPr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                         y </a:t>
            </a:r>
            <a:r>
              <a:rPr lang="en-US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"Normalized PDE"</a:t>
            </a:r>
            <a:r>
              <a:rPr lang="en-US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))</a:t>
            </a:r>
            <a:endParaRPr lang="en-US" sz="1200" b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NL" sz="1200" b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200">
              <a:latin typeface="Consolas" panose="020B0609020204030204" pitchFamily="49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93575D-B3E6-41BA-9D56-3BA40113F0E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5206F1-ABC2-41BD-8D14-8DA04447FAE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48</a:t>
            </a:fld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B34D42E-6088-4FCE-AEF5-A20E74F8AC38}"/>
              </a:ext>
            </a:extLst>
          </p:cNvPr>
          <p:cNvSpPr/>
          <p:nvPr/>
        </p:nvSpPr>
        <p:spPr>
          <a:xfrm>
            <a:off x="767408" y="1412776"/>
            <a:ext cx="1116124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endParaRPr lang="en-GB" sz="120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383060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E128752-174C-8ACE-B526-89F6508D087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376" y="2314598"/>
            <a:ext cx="6984776" cy="43654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DDA1B73-6857-4570-AD7B-69C783B7E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 sz="2400">
                <a:solidFill>
                  <a:srgbClr val="B40000"/>
                </a:solidFill>
              </a:rPr>
              <a:t>r</a:t>
            </a:r>
            <a:r>
              <a:rPr lang="en-GB" sz="2400" baseline="30000">
                <a:solidFill>
                  <a:srgbClr val="B40000"/>
                </a:solidFill>
              </a:rPr>
              <a:t>2</a:t>
            </a:r>
            <a:r>
              <a:rPr lang="en-GB"/>
              <a:t> is linked to </a:t>
            </a:r>
            <a:r>
              <a:rPr lang="en-GB" err="1"/>
              <a:t>ggPMX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1F5908-03F9-461C-A3F1-05958E5B87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GB" sz="1200" b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## Modify graphical options and add DRAFT label:</a:t>
            </a:r>
            <a:endParaRPr lang="en-GB" sz="1200" b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ctr001S </a:t>
            </a:r>
            <a:r>
              <a:rPr lang="en-GB" sz="1200" b="0">
                <a:solidFill>
                  <a:srgbClr val="804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%&gt;%</a:t>
            </a:r>
            <a:r>
              <a:rPr lang="en-GB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pmx_plot_npde_time</a:t>
            </a:r>
            <a:r>
              <a:rPr lang="en-GB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GB" sz="1200" b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smooth</a:t>
            </a:r>
            <a:r>
              <a:rPr lang="en-GB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GB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1200" b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list</a:t>
            </a:r>
            <a:r>
              <a:rPr lang="en-GB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GB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color</a:t>
            </a:r>
            <a:r>
              <a:rPr lang="en-GB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GB" sz="1200" b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"blue"</a:t>
            </a:r>
            <a:r>
              <a:rPr lang="en-GB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GB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</a:p>
          <a:p>
            <a:pPr marL="0" indent="0">
              <a:buNone/>
            </a:pPr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           point </a:t>
            </a:r>
            <a:r>
              <a:rPr lang="en-US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list</a:t>
            </a:r>
            <a:r>
              <a:rPr lang="en-US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shape</a:t>
            </a:r>
            <a:r>
              <a:rPr lang="en-US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200" b="0">
                <a:solidFill>
                  <a:srgbClr val="FF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4</a:t>
            </a:r>
            <a:r>
              <a:rPr lang="en-US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</a:p>
          <a:p>
            <a:pPr marL="0" indent="0">
              <a:buNone/>
            </a:pPr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           s.draft</a:t>
            </a:r>
            <a:r>
              <a:rPr lang="en-US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200" b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TRUE</a:t>
            </a:r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</a:p>
          <a:p>
            <a:pPr marL="0" indent="0">
              <a:buNone/>
            </a:pPr>
            <a:r>
              <a:rPr lang="en-GB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           </a:t>
            </a:r>
            <a:r>
              <a:rPr lang="en-GB" sz="1200" b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labels</a:t>
            </a:r>
            <a:r>
              <a:rPr lang="en-GB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GB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1200" b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list</a:t>
            </a:r>
            <a:r>
              <a:rPr lang="en-GB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GB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x </a:t>
            </a:r>
            <a:r>
              <a:rPr lang="en-GB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GB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1200" b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"Time (hours)"</a:t>
            </a:r>
            <a:r>
              <a:rPr lang="en-GB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</a:p>
          <a:p>
            <a:pPr marL="0" indent="0">
              <a:buNone/>
            </a:pPr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                         y </a:t>
            </a:r>
            <a:r>
              <a:rPr lang="en-US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"Normalized PDE"</a:t>
            </a:r>
            <a:r>
              <a:rPr lang="en-US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))</a:t>
            </a:r>
            <a:endParaRPr lang="en-US" sz="1200" b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NL" sz="1200" b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200">
              <a:latin typeface="Consolas" panose="020B0609020204030204" pitchFamily="49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93575D-B3E6-41BA-9D56-3BA40113F0E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5206F1-ABC2-41BD-8D14-8DA04447FAE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49</a:t>
            </a:fld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B34D42E-6088-4FCE-AEF5-A20E74F8AC38}"/>
              </a:ext>
            </a:extLst>
          </p:cNvPr>
          <p:cNvSpPr/>
          <p:nvPr/>
        </p:nvSpPr>
        <p:spPr>
          <a:xfrm>
            <a:off x="767408" y="1412776"/>
            <a:ext cx="1116124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endParaRPr lang="en-GB" sz="120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00067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46F8D-B830-4D6C-97F1-47202217A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Compile the model and set the parameter values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156CB4-23EE-4D64-B02F-86863166E4B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EECF8C-CF5C-4D08-99DB-6FC0B698B1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5</a:t>
            </a:fld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DAE114B-8401-4B4C-A22E-A002FF7E468D}"/>
              </a:ext>
            </a:extLst>
          </p:cNvPr>
          <p:cNvSpPr/>
          <p:nvPr/>
        </p:nvSpPr>
        <p:spPr>
          <a:xfrm>
            <a:off x="1996015" y="1268761"/>
            <a:ext cx="8352928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library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(rxode2)</a:t>
            </a:r>
          </a:p>
          <a:p>
            <a:endParaRPr lang="en-US" sz="1200">
              <a:solidFill>
                <a:srgbClr val="000000"/>
              </a:solidFill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set up the system of differential equations (ODEs)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odeKA1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"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d/dt(depot)   = -ka*depot;            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This is compartment number 1 (depot)</a:t>
            </a:r>
            <a:b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d/dt(central) =  ka*depot-(cl/v)*central;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This is compartment number 2 (central)</a:t>
            </a:r>
            <a:b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C1=central/v;                         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Calculates concentration from amount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compile the model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modKA1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rxode2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model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odeKA1)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provide the parameter values to be simulated: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Params &lt;-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ka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log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2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0.5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1/h (absorption half-life of 30 minutes)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cl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0.135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 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L/h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v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8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      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L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endParaRPr lang="en-GB" sz="120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829351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A1B73-6857-4570-AD7B-69C783B7E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 sz="2400">
                <a:solidFill>
                  <a:srgbClr val="B40000"/>
                </a:solidFill>
              </a:rPr>
              <a:t>r</a:t>
            </a:r>
            <a:r>
              <a:rPr lang="en-GB" sz="2400" baseline="30000">
                <a:solidFill>
                  <a:srgbClr val="B40000"/>
                </a:solidFill>
              </a:rPr>
              <a:t>2</a:t>
            </a:r>
            <a:r>
              <a:rPr lang="en-GB"/>
              <a:t> is linked to </a:t>
            </a:r>
            <a:r>
              <a:rPr lang="en-GB" err="1"/>
              <a:t>ggPMX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1F5908-03F9-461C-A3F1-05958E5B87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1200" b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## DV vs IPRED plot</a:t>
            </a:r>
            <a:endParaRPr lang="en-US" sz="1200" b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ctr001S </a:t>
            </a:r>
            <a:r>
              <a:rPr lang="en-US" sz="1200" b="0">
                <a:solidFill>
                  <a:srgbClr val="804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%&gt;%</a:t>
            </a:r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pmx_plot_dv_ipred</a:t>
            </a:r>
            <a:r>
              <a:rPr lang="en-US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scale_x_log10</a:t>
            </a:r>
            <a:r>
              <a:rPr lang="en-US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200" b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TRUE</a:t>
            </a:r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scale_y_log10</a:t>
            </a:r>
            <a:r>
              <a:rPr lang="en-US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200" b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TRUE</a:t>
            </a:r>
            <a:r>
              <a:rPr lang="en-US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endParaRPr lang="en-US" sz="1200" b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NL" sz="1200" b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200" b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#You can filter to restrict the values of IPRED for instance:</a:t>
            </a:r>
            <a:endParaRPr lang="en-GB" sz="1200" b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ctr001S </a:t>
            </a:r>
            <a:r>
              <a:rPr lang="en-GB" sz="1200" b="0">
                <a:solidFill>
                  <a:srgbClr val="804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%&gt;%</a:t>
            </a:r>
            <a:r>
              <a:rPr lang="en-GB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pmx_plot_dv_ipred</a:t>
            </a:r>
            <a:r>
              <a:rPr lang="en-GB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GB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scale_x_log10</a:t>
            </a:r>
            <a:r>
              <a:rPr lang="en-GB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GB" sz="1200" b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TRUE</a:t>
            </a:r>
            <a:r>
              <a:rPr lang="en-GB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scale_y_log10</a:t>
            </a:r>
            <a:r>
              <a:rPr lang="en-GB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GB" sz="1200" b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TRUE</a:t>
            </a:r>
            <a:r>
              <a:rPr lang="en-GB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GB" sz="1200" b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filter</a:t>
            </a:r>
            <a:r>
              <a:rPr lang="en-GB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=(</a:t>
            </a:r>
            <a:r>
              <a:rPr lang="en-GB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IPRED</a:t>
            </a:r>
            <a:r>
              <a:rPr lang="en-GB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r>
              <a:rPr lang="en-GB" sz="1200" b="0">
                <a:solidFill>
                  <a:srgbClr val="FF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</a:t>
            </a:r>
            <a:r>
              <a:rPr lang="en-GB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))</a:t>
            </a:r>
            <a:endParaRPr lang="en-GB" sz="1200" b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NL" sz="1200" b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200" b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## DV vs PRED plot</a:t>
            </a:r>
            <a:endParaRPr lang="en-US" sz="1200" b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ctr001S </a:t>
            </a:r>
            <a:r>
              <a:rPr lang="en-GB" sz="1200" b="0">
                <a:solidFill>
                  <a:srgbClr val="804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%&gt;%</a:t>
            </a:r>
            <a:r>
              <a:rPr lang="en-GB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pmx_plot_dv_pred</a:t>
            </a:r>
            <a:r>
              <a:rPr lang="en-GB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GB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scale_x_log10</a:t>
            </a:r>
            <a:r>
              <a:rPr lang="en-GB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GB" sz="1200" b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TRUE</a:t>
            </a:r>
            <a:r>
              <a:rPr lang="en-GB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scale_y_log10</a:t>
            </a:r>
            <a:r>
              <a:rPr lang="en-GB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GB" sz="1200" b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TRUE</a:t>
            </a:r>
            <a:r>
              <a:rPr lang="en-GB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endParaRPr lang="en-GB" sz="1200" b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NL" sz="1200" b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200" b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## Absolute individual weighted residuals to investigate the residual error model</a:t>
            </a:r>
            <a:endParaRPr lang="en-GB" sz="1200" b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ctr001S </a:t>
            </a:r>
            <a:r>
              <a:rPr lang="en-GB" sz="1200" b="0">
                <a:solidFill>
                  <a:srgbClr val="804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%&gt;%</a:t>
            </a:r>
            <a:r>
              <a:rPr lang="en-GB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pmx_plot_abs_iwres_ipred</a:t>
            </a:r>
          </a:p>
          <a:p>
            <a:pPr marL="0" indent="0">
              <a:buNone/>
            </a:pPr>
            <a:r>
              <a:rPr lang="en-US" sz="1200" b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#again, alternatively:</a:t>
            </a:r>
            <a:endParaRPr lang="en-US" sz="1200" b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200" b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#pmx_plot_abs_iwres_ipred(ctr)</a:t>
            </a:r>
            <a:endParaRPr lang="en-GB" sz="1200" b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NL" sz="1200" b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NL" sz="1200" b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ctr001S </a:t>
            </a:r>
            <a:r>
              <a:rPr lang="en-US" sz="1200" b="0">
                <a:solidFill>
                  <a:srgbClr val="804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%&gt;%</a:t>
            </a:r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pmx_plot_iwres_dens</a:t>
            </a:r>
          </a:p>
          <a:p>
            <a:pPr marL="0" indent="0">
              <a:buNone/>
            </a:pPr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ctr001S </a:t>
            </a:r>
            <a:r>
              <a:rPr lang="en-US" sz="1200" b="0">
                <a:solidFill>
                  <a:srgbClr val="804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%&gt;%</a:t>
            </a:r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pmx_plot_eta_qq</a:t>
            </a:r>
          </a:p>
          <a:p>
            <a:pPr marL="0" indent="0">
              <a:buNone/>
            </a:pPr>
            <a:r>
              <a:rPr lang="sv-SE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ctr001S </a:t>
            </a:r>
            <a:r>
              <a:rPr lang="sv-SE" sz="1200" b="0">
                <a:solidFill>
                  <a:srgbClr val="804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%&gt;%</a:t>
            </a:r>
            <a:r>
              <a:rPr lang="sv-SE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pmx_plot_eta_box</a:t>
            </a:r>
          </a:p>
          <a:p>
            <a:pPr marL="0" indent="0">
              <a:buNone/>
            </a:pPr>
            <a:r>
              <a:rPr lang="sv-SE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ctr001S </a:t>
            </a:r>
            <a:r>
              <a:rPr lang="sv-SE" sz="1200" b="0">
                <a:solidFill>
                  <a:srgbClr val="804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%&gt;%</a:t>
            </a:r>
            <a:r>
              <a:rPr lang="sv-SE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pmx_plot_eta_hist</a:t>
            </a:r>
          </a:p>
          <a:p>
            <a:pPr marL="0" indent="0">
              <a:buNone/>
            </a:pPr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ctr001S </a:t>
            </a:r>
            <a:r>
              <a:rPr lang="en-US" sz="1200" b="0">
                <a:solidFill>
                  <a:srgbClr val="804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%&gt;%</a:t>
            </a:r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pmx_plot_eta_matrix</a:t>
            </a:r>
          </a:p>
          <a:p>
            <a:pPr marL="0" indent="0">
              <a:buNone/>
            </a:pPr>
            <a:endParaRPr lang="en-NL" sz="1200" b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200">
              <a:latin typeface="Consolas" panose="020B0609020204030204" pitchFamily="49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93575D-B3E6-41BA-9D56-3BA40113F0E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5206F1-ABC2-41BD-8D14-8DA04447FAE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50</a:t>
            </a:fld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B34D42E-6088-4FCE-AEF5-A20E74F8AC38}"/>
              </a:ext>
            </a:extLst>
          </p:cNvPr>
          <p:cNvSpPr/>
          <p:nvPr/>
        </p:nvSpPr>
        <p:spPr>
          <a:xfrm>
            <a:off x="767408" y="1412776"/>
            <a:ext cx="1116124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endParaRPr lang="en-GB" sz="120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881960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A1B73-6857-4570-AD7B-69C783B7E9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392" y="113386"/>
            <a:ext cx="11089232" cy="985909"/>
          </a:xfrm>
        </p:spPr>
        <p:txBody>
          <a:bodyPr/>
          <a:lstStyle/>
          <a:p>
            <a:r>
              <a:rPr lang="en-GB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 sz="2400">
                <a:solidFill>
                  <a:srgbClr val="B40000"/>
                </a:solidFill>
              </a:rPr>
              <a:t>r</a:t>
            </a:r>
            <a:r>
              <a:rPr lang="en-GB" sz="2400" baseline="30000">
                <a:solidFill>
                  <a:srgbClr val="B40000"/>
                </a:solidFill>
              </a:rPr>
              <a:t>2</a:t>
            </a:r>
            <a:r>
              <a:rPr lang="en-GB"/>
              <a:t> is linked to Ben </a:t>
            </a:r>
            <a:r>
              <a:rPr lang="en-GB" err="1"/>
              <a:t>Guiastrennec's</a:t>
            </a:r>
            <a:r>
              <a:rPr lang="en-GB"/>
              <a:t> </a:t>
            </a:r>
            <a:r>
              <a:rPr lang="en-GB" err="1"/>
              <a:t>xpose</a:t>
            </a:r>
            <a:r>
              <a:rPr lang="en-US" b="0">
                <a:solidFill>
                  <a:srgbClr val="1F497D">
                    <a:lumMod val="50000"/>
                  </a:srgbClr>
                </a:solidFill>
                <a:latin typeface="Calibri" panose="020F0502020204030204" pitchFamily="34" charset="0"/>
              </a:rPr>
              <a:t>*</a:t>
            </a:r>
            <a:r>
              <a:rPr lang="en-GB"/>
              <a:t> package that uses ggplot2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1F5908-03F9-461C-A3F1-05958E5B87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sz="1400" dirty="0"/>
              <a:t>*</a:t>
            </a:r>
            <a:r>
              <a:rPr lang="en-GB" sz="1400" dirty="0">
                <a:hlinkClick r:id="rId2"/>
              </a:rPr>
              <a:t>https://uupharmacometrics.github.io/xpose/</a:t>
            </a:r>
            <a:endParaRPr lang="en-GB" sz="1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93575D-B3E6-41BA-9D56-3BA40113F0E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5206F1-ABC2-41BD-8D14-8DA04447FAE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51</a:t>
            </a:fld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B34D42E-6088-4FCE-AEF5-A20E74F8AC38}"/>
              </a:ext>
            </a:extLst>
          </p:cNvPr>
          <p:cNvSpPr/>
          <p:nvPr/>
        </p:nvSpPr>
        <p:spPr>
          <a:xfrm>
            <a:off x="767408" y="1412776"/>
            <a:ext cx="1116124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the nlmixr object can be transformed into an xpose object to allow diagnostics with the new xpose package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the link between nlmixr and xpose is provided by the xpose.nlmixr package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only xpose_data_nlmixr is from xpose.nlmixr </a:t>
            </a:r>
          </a:p>
          <a:p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all further commands (see cheatsheet)  are from the xpose package</a:t>
            </a:r>
          </a:p>
          <a:p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xpdb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.1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xpose_data_nlmixr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(run001S)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this can also be used to generate trace plots (parameters vs iterations:)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prm_vs_iteration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(xpdb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.1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to remove the path to the script from the plot use: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prm_vs_iteration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(xpdb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.1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s,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caption=</a:t>
            </a:r>
            <a:r>
              <a:rPr lang="en-US" sz="120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NULL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endParaRPr lang="en-GB" sz="120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302204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A1B73-6857-4570-AD7B-69C783B7E9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392" y="113386"/>
            <a:ext cx="11089232" cy="985909"/>
          </a:xfrm>
        </p:spPr>
        <p:txBody>
          <a:bodyPr/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 sz="2400" dirty="0">
                <a:solidFill>
                  <a:srgbClr val="B40000"/>
                </a:solidFill>
              </a:rPr>
              <a:t>r</a:t>
            </a:r>
            <a:r>
              <a:rPr lang="en-GB" sz="2400" baseline="30000" dirty="0">
                <a:solidFill>
                  <a:srgbClr val="B40000"/>
                </a:solidFill>
              </a:rPr>
              <a:t>2</a:t>
            </a:r>
            <a:r>
              <a:rPr lang="en-GB" dirty="0"/>
              <a:t> is linked to Ben </a:t>
            </a:r>
            <a:r>
              <a:rPr lang="en-GB" dirty="0" err="1"/>
              <a:t>Guiastrennec's</a:t>
            </a:r>
            <a:r>
              <a:rPr lang="en-GB" dirty="0"/>
              <a:t> </a:t>
            </a:r>
            <a:r>
              <a:rPr lang="en-GB" dirty="0" err="1"/>
              <a:t>xpose</a:t>
            </a:r>
            <a:r>
              <a:rPr lang="en-US" b="0" dirty="0">
                <a:solidFill>
                  <a:srgbClr val="1F497D">
                    <a:lumMod val="50000"/>
                  </a:srgbClr>
                </a:solidFill>
                <a:latin typeface="Calibri" panose="020F0502020204030204" pitchFamily="34" charset="0"/>
              </a:rPr>
              <a:t>*</a:t>
            </a:r>
            <a:r>
              <a:rPr lang="en-GB" dirty="0"/>
              <a:t> package that uses ggplot2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1F5908-03F9-461C-A3F1-05958E5B87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sz="1400" dirty="0"/>
              <a:t>*</a:t>
            </a:r>
            <a:r>
              <a:rPr lang="en-GB" sz="1400" dirty="0">
                <a:hlinkClick r:id="rId2"/>
              </a:rPr>
              <a:t>https://uupharmacometrics.github.io/xpose/</a:t>
            </a:r>
            <a:endParaRPr lang="en-GB" sz="1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93575D-B3E6-41BA-9D56-3BA40113F0E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5206F1-ABC2-41BD-8D14-8DA04447FAE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52</a:t>
            </a:fld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B34D42E-6088-4FCE-AEF5-A20E74F8AC38}"/>
              </a:ext>
            </a:extLst>
          </p:cNvPr>
          <p:cNvSpPr/>
          <p:nvPr/>
        </p:nvSpPr>
        <p:spPr>
          <a:xfrm>
            <a:off x="767408" y="1412776"/>
            <a:ext cx="1116124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br>
              <a:rPr lang="en-US" sz="12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br>
              <a:rPr lang="en-US" sz="12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the nlmixr2 </a:t>
            </a:r>
            <a:r>
              <a:rPr lang="en-US" sz="12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object can be transformed into an </a:t>
            </a:r>
            <a:r>
              <a:rPr lang="en-US" sz="1200" i="1" dirty="0" err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xpose</a:t>
            </a:r>
            <a:r>
              <a:rPr lang="en-US" sz="12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object to allow diagnostics with the new </a:t>
            </a:r>
            <a:r>
              <a:rPr lang="en-US" sz="1200" i="1" dirty="0" err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xpose</a:t>
            </a:r>
            <a:r>
              <a:rPr lang="en-US" sz="12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package</a:t>
            </a:r>
            <a:br>
              <a:rPr lang="en-US" sz="12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the link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between nlmixr2 </a:t>
            </a:r>
            <a:r>
              <a:rPr lang="en-US" sz="12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and </a:t>
            </a:r>
            <a:r>
              <a:rPr lang="en-US" sz="1200" i="1" dirty="0" err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xpose</a:t>
            </a:r>
            <a:r>
              <a:rPr lang="en-US" sz="12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is provided by the </a:t>
            </a:r>
            <a:r>
              <a:rPr lang="en-US" sz="1200" i="1" dirty="0" err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xpose</a:t>
            </a:r>
            <a:r>
              <a:rPr lang="en-US" sz="1200" i="1" err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.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nlmixr2 </a:t>
            </a:r>
            <a:r>
              <a:rPr lang="en-US" sz="12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package</a:t>
            </a:r>
            <a:br>
              <a:rPr lang="en-US" sz="12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only </a:t>
            </a:r>
            <a:r>
              <a:rPr lang="en-US" sz="1200" i="1" dirty="0" err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xpose_data_nlmixr</a:t>
            </a:r>
            <a:r>
              <a:rPr lang="en-US" sz="12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is from </a:t>
            </a:r>
            <a:r>
              <a:rPr lang="en-US" sz="1200" i="1" dirty="0" err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xpose</a:t>
            </a:r>
            <a:r>
              <a:rPr lang="en-US" sz="1200" i="1" err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.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nlmixr2 </a:t>
            </a:r>
            <a:endParaRPr lang="en-US" sz="1200" i="1" dirty="0">
              <a:solidFill>
                <a:srgbClr val="8F5902"/>
              </a:solidFill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r>
              <a:rPr lang="en-US" sz="12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all further commands (see </a:t>
            </a:r>
            <a:r>
              <a:rPr lang="en-US" sz="1200" i="1" dirty="0" err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cheatsheet</a:t>
            </a:r>
            <a:r>
              <a:rPr lang="en-US" sz="12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 are from the </a:t>
            </a:r>
            <a:r>
              <a:rPr lang="en-US" sz="1200" i="1" dirty="0" err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xpose</a:t>
            </a:r>
            <a:r>
              <a:rPr lang="en-US" sz="12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package</a:t>
            </a:r>
          </a:p>
          <a:p>
            <a:br>
              <a:rPr lang="en-US" sz="12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xpdb</a:t>
            </a:r>
            <a:r>
              <a:rPr lang="en-US" sz="1200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.1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 &lt;-</a:t>
            </a:r>
            <a:r>
              <a:rPr lang="en-US" sz="1200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xpose_data_</a:t>
            </a:r>
            <a:r>
              <a:rPr lang="en-US" sz="1200" b="1" err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nlmixr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(run001S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br>
              <a:rPr lang="en-US" sz="12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br>
              <a:rPr lang="en-US" sz="12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this can also be used to generate trace plots (parameters vs iterations:)</a:t>
            </a:r>
            <a:br>
              <a:rPr lang="en-US" sz="12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b="1" dirty="0" err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prm_vs_iteration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(xpdb</a:t>
            </a:r>
            <a:r>
              <a:rPr lang="en-US" sz="1200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.1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s)</a:t>
            </a:r>
            <a:br>
              <a:rPr lang="en-US" sz="12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i="1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to remove the path to the script from the plot use:</a:t>
            </a:r>
            <a:br>
              <a:rPr lang="en-US" sz="12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b="1" dirty="0" err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prm_vs_iteration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(xpdb</a:t>
            </a:r>
            <a:r>
              <a:rPr lang="en-US" sz="1200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.1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s,</a:t>
            </a:r>
            <a:r>
              <a:rPr lang="en-US" sz="1200" dirty="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caption=</a:t>
            </a:r>
            <a:r>
              <a:rPr lang="en-US" sz="1200" dirty="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NULL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br>
              <a:rPr lang="en-US" sz="12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br>
              <a:rPr lang="en-US" sz="12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endParaRPr lang="en-GB" sz="1200" dirty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86A63A1-0DAB-5966-7D82-739AF5C1EC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0095" y="2204864"/>
            <a:ext cx="4578533" cy="380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26308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0BFCB-E7AC-4B84-B86D-62CEC3A4A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/>
              <a:t>DV vs IPRED using xpose
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DE80297-F536-4FD0-B2B6-47586183A38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179181-5EEC-4BE1-9C01-75D7B3CD94B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53</a:t>
            </a:fld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6350624-7ED6-47E6-BF3A-4D860A17FF5C}"/>
              </a:ext>
            </a:extLst>
          </p:cNvPr>
          <p:cNvSpPr/>
          <p:nvPr/>
        </p:nvSpPr>
        <p:spPr>
          <a:xfrm>
            <a:off x="7248128" y="1556792"/>
            <a:ext cx="542460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xpdb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.1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xpose_data_nlmixr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(run001S)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dv vs ipred plot: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dv_vs_ipred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(xpdb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.1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s, 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       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caption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NULL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endParaRPr lang="en-GB" sz="120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AC1709-1112-1730-5659-48BDDE81D1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392" y="865647"/>
            <a:ext cx="6236947" cy="5126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3644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A1B73-6857-4570-AD7B-69C783B7E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 sz="2400">
                <a:solidFill>
                  <a:srgbClr val="B40000"/>
                </a:solidFill>
              </a:rPr>
              <a:t>r</a:t>
            </a:r>
            <a:r>
              <a:rPr lang="en-GB" sz="2400" baseline="30000">
                <a:solidFill>
                  <a:srgbClr val="B40000"/>
                </a:solidFill>
              </a:rPr>
              <a:t>2</a:t>
            </a:r>
            <a:r>
              <a:rPr lang="en-GB"/>
              <a:t> is linked to Ron Keizer's </a:t>
            </a:r>
            <a:r>
              <a:rPr lang="en-GB" err="1"/>
              <a:t>vpc</a:t>
            </a:r>
            <a:r>
              <a:rPr lang="en-US" b="0">
                <a:solidFill>
                  <a:srgbClr val="1F497D">
                    <a:lumMod val="50000"/>
                  </a:srgbClr>
                </a:solidFill>
                <a:latin typeface="Calibri" panose="020F0502020204030204" pitchFamily="34" charset="0"/>
              </a:rPr>
              <a:t>*</a:t>
            </a:r>
            <a:r>
              <a:rPr lang="en-GB"/>
              <a:t> package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1F5908-03F9-461C-A3F1-05958E5B87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sz="1400" dirty="0"/>
              <a:t>*</a:t>
            </a:r>
            <a:r>
              <a:rPr lang="en-GB" sz="1400" dirty="0"/>
              <a:t>http://vpc.ronkeizer.com/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93575D-B3E6-41BA-9D56-3BA40113F0E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5206F1-ABC2-41BD-8D14-8DA04447FAE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54</a:t>
            </a:fld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B34D42E-6088-4FCE-AEF5-A20E74F8AC38}"/>
              </a:ext>
            </a:extLst>
          </p:cNvPr>
          <p:cNvSpPr/>
          <p:nvPr/>
        </p:nvSpPr>
        <p:spPr>
          <a:xfrm>
            <a:off x="767408" y="1282850"/>
            <a:ext cx="11161240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nlmixr2 comes with its own built-in vpc functionality that uses Ron Keizer's vpc package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see the cheatsheet for further options</a:t>
            </a:r>
          </a:p>
          <a:p>
            <a:endParaRPr lang="en-US" sz="1200" i="1">
              <a:solidFill>
                <a:srgbClr val="8F5902"/>
              </a:solidFill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</a:t>
            </a:r>
            <a:r>
              <a:rPr lang="en-GB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because the data set uses nominal time points, it is nice to have the bins surround these time points 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</a:t>
            </a:r>
            <a:r>
              <a:rPr lang="en-GB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so that each time point falls in a bin</a:t>
            </a:r>
          </a:p>
          <a:p>
            <a:endParaRPr lang="en-GB" sz="1200" i="1">
              <a:solidFill>
                <a:srgbClr val="8F5902"/>
              </a:solidFill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r>
              <a:rPr lang="de-DE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bin_mids &lt;- </a:t>
            </a:r>
            <a:r>
              <a:rPr lang="de-DE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sort</a:t>
            </a:r>
            <a:r>
              <a:rPr lang="de-DE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de-DE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unique</a:t>
            </a:r>
            <a:r>
              <a:rPr lang="de-DE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(PKdata$TIME))</a:t>
            </a:r>
          </a:p>
          <a:p>
            <a:r>
              <a:rPr lang="de-DE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bin_edges &lt;- bin_mids - c(0, diff(bin_mids) / 2)</a:t>
            </a:r>
            <a:b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vpcPlot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run001S,                    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#the nlmixr object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500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                   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#number of trials simulated</a:t>
            </a:r>
          </a:p>
          <a:p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bins =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bin_edges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show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list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obs_dv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TRUE,  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#additional items to show, like the observations</a:t>
            </a:r>
          </a:p>
          <a:p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          obs_median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TRUE,</a:t>
            </a:r>
            <a:endParaRPr lang="en-US" sz="1200" i="1">
              <a:solidFill>
                <a:srgbClr val="8F5902"/>
              </a:solidFill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          sim_median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TRUE,</a:t>
            </a:r>
            <a:endParaRPr lang="en-US" sz="1200" i="1">
              <a:solidFill>
                <a:srgbClr val="8F5902"/>
              </a:solidFill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          sim_median_ci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TRUE,</a:t>
            </a:r>
          </a:p>
          <a:p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          obs_ci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TRUE,</a:t>
            </a:r>
          </a:p>
          <a:p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          pi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TRUE</a:t>
            </a:r>
          </a:p>
          <a:p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),     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xlab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"Time (h)"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         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#x-axis label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ylab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"Concentration (mg/L)"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#y-axis label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title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"VPC for first order absorption PopPK model"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endParaRPr lang="en-GB" sz="120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094762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731021-B084-44B1-B54C-CD5F48B89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/>
              <a:t>VPC for the base model on linear scale...
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574FD44-BE29-49DB-A7B0-29757B01AA8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26D831-5C99-4F73-9B7A-830B3E8383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55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33578C-937F-F8B2-66EB-7CDB843E5D3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000" y="1003300"/>
            <a:ext cx="8636000" cy="539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21268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0BFCB-E7AC-4B84-B86D-62CEC3A4A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/>
              <a:t>...and on log scale</a:t>
            </a:r>
            <a:br>
              <a:rPr lang="en-GB">
                <a:sym typeface="Wingdings" panose="05000000000000000000" pitchFamily="2" charset="2"/>
              </a:rPr>
            </a:br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DE80297-F536-4FD0-B2B6-47586183A38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179181-5EEC-4BE1-9C01-75D7B3CD94B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56</a:t>
            </a:fld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6350624-7ED6-47E6-BF3A-4D860A17FF5C}"/>
              </a:ext>
            </a:extLst>
          </p:cNvPr>
          <p:cNvSpPr/>
          <p:nvPr/>
        </p:nvSpPr>
        <p:spPr>
          <a:xfrm>
            <a:off x="623392" y="1268760"/>
            <a:ext cx="8208912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or with a log y-axis starting at 0.5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vpcPlot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run001S,                    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#the nlmixr object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500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                   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#number of trials simulated</a:t>
            </a:r>
          </a:p>
          <a:p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bins =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bin_edges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show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list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obs_dv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TRUE,  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#additional items to show, like the observations</a:t>
            </a:r>
          </a:p>
          <a:p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          obs_median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TRUE,</a:t>
            </a:r>
            <a:endParaRPr lang="en-US" sz="1200" i="1">
              <a:solidFill>
                <a:srgbClr val="8F5902"/>
              </a:solidFill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          sim_median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TRUE,</a:t>
            </a:r>
            <a:endParaRPr lang="en-US" sz="1200" i="1">
              <a:solidFill>
                <a:srgbClr val="8F5902"/>
              </a:solidFill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          sim_median_ci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TRUE,</a:t>
            </a:r>
          </a:p>
          <a:p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          obs_ci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TRUE,</a:t>
            </a:r>
          </a:p>
          <a:p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          pi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TRUE</a:t>
            </a:r>
          </a:p>
          <a:p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),     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xlab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"Time (h)"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         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#x-axis label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ylab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"Concentration (mg/L)"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#y-axis label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title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"VPC for first order absorption PopPK model"</a:t>
            </a:r>
          </a:p>
          <a:p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log_y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TRUE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       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#to request a log y-axis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log_y_min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0.5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  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#starting at 0.5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endParaRPr lang="en-GB" sz="120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621639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0BFCB-E7AC-4B84-B86D-62CEC3A4A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/>
              <a:t>...and on log scale. It's super fast </a:t>
            </a:r>
            <a:r>
              <a:rPr lang="en-GB">
                <a:sym typeface="Wingdings" panose="05000000000000000000" pitchFamily="2" charset="2"/>
              </a:rPr>
              <a:t> </a:t>
            </a:r>
            <a:br>
              <a:rPr lang="en-GB">
                <a:sym typeface="Wingdings" panose="05000000000000000000" pitchFamily="2" charset="2"/>
              </a:rPr>
            </a:br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DE80297-F536-4FD0-B2B6-47586183A38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179181-5EEC-4BE1-9C01-75D7B3CD94B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57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EFA0C95-273F-49FC-C3A5-3D1AD71A49C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003300"/>
            <a:ext cx="9893300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12289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0BFCB-E7AC-4B84-B86D-62CEC3A4A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200"/>
              <a:t>Alternatively using direct Ron Keizer code so you only need to simulate once</a:t>
            </a:r>
            <a:endParaRPr lang="en-GB" sz="220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DE80297-F536-4FD0-B2B6-47586183A38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179181-5EEC-4BE1-9C01-75D7B3CD94B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58</a:t>
            </a:fld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6350624-7ED6-47E6-BF3A-4D860A17FF5C}"/>
              </a:ext>
            </a:extLst>
          </p:cNvPr>
          <p:cNvSpPr/>
          <p:nvPr/>
        </p:nvSpPr>
        <p:spPr>
          <a:xfrm>
            <a:off x="623392" y="1268760"/>
            <a:ext cx="8208912" cy="43396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library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(vpc)</a:t>
            </a:r>
          </a:p>
          <a:p>
            <a:endParaRPr lang="en-US" sz="1200">
              <a:solidFill>
                <a:srgbClr val="000000"/>
              </a:solidFill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SimVPC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vpcSim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(run001S,           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the nlmixr2 object</a:t>
            </a:r>
            <a:endParaRPr lang="en-US" sz="1200">
              <a:solidFill>
                <a:srgbClr val="000000"/>
              </a:solidFill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             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500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endParaRPr lang="en-US" sz="1200"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setnames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(SimVPC,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c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"id","time","sim"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),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c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"ID","TIME","DV"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))</a:t>
            </a:r>
          </a:p>
          <a:p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vpc_vpc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sim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= SimVPC, </a:t>
            </a:r>
          </a:p>
          <a:p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obs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= Pkdata,</a:t>
            </a:r>
          </a:p>
          <a:p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bins =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bin_edges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show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list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obs_dv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TRUE,      </a:t>
            </a:r>
            <a:endParaRPr lang="en-US" sz="1200" i="1">
              <a:solidFill>
                <a:srgbClr val="8F5902"/>
              </a:solidFill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          obs_median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TRUE,</a:t>
            </a:r>
            <a:endParaRPr lang="en-US" sz="1200" i="1">
              <a:solidFill>
                <a:srgbClr val="8F5902"/>
              </a:solidFill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          sim_median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TRUE,</a:t>
            </a:r>
            <a:endParaRPr lang="en-US" sz="1200" i="1">
              <a:solidFill>
                <a:srgbClr val="8F5902"/>
              </a:solidFill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          sim_median_ci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TRUE,</a:t>
            </a:r>
          </a:p>
          <a:p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          obs_ci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TRUE,</a:t>
            </a:r>
          </a:p>
          <a:p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          pi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TRUE</a:t>
            </a:r>
          </a:p>
          <a:p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),     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xlab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"Time (h)"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         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#x-axis label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ylab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"Concentration (mg/L)"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#y-axis label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title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"VPC for first order absorption PopPK model\nwith linear y axis"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endParaRPr lang="en-GB" sz="120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568974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A1B73-6857-4570-AD7B-69C783B7E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 sz="2400">
                <a:solidFill>
                  <a:srgbClr val="B40000"/>
                </a:solidFill>
              </a:rPr>
              <a:t>r</a:t>
            </a:r>
            <a:r>
              <a:rPr lang="en-GB" sz="2400" baseline="30000">
                <a:solidFill>
                  <a:srgbClr val="B40000"/>
                </a:solidFill>
              </a:rPr>
              <a:t>2</a:t>
            </a:r>
            <a:r>
              <a:rPr lang="en-GB"/>
              <a:t> can generate individual graphs using </a:t>
            </a:r>
            <a:r>
              <a:rPr lang="en-US">
                <a:solidFill>
                  <a:srgbClr val="204A87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augPred</a:t>
            </a:r>
            <a:endParaRPr lang="en-GB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93575D-B3E6-41BA-9D56-3BA40113F0E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5206F1-ABC2-41BD-8D14-8DA04447FAE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59</a:t>
            </a:fld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B34D42E-6088-4FCE-AEF5-A20E74F8AC38}"/>
              </a:ext>
            </a:extLst>
          </p:cNvPr>
          <p:cNvSpPr/>
          <p:nvPr/>
        </p:nvSpPr>
        <p:spPr>
          <a:xfrm>
            <a:off x="767408" y="1064024"/>
            <a:ext cx="1116124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Individual fits can be generated using augPred (augmented predictions)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that provides smooth profiles by interpolating the predictions between observations: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plot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augPred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(fitOne.comp.KA.solved_S))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...use the arrows in the plot window to examine the earlier curves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endParaRPr lang="en-GB" sz="120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67880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46F8D-B830-4D6C-97F1-47202217A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Create an eventTable that defines the doses and the sampling times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156CB4-23EE-4D64-B02F-86863166E4B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EECF8C-CF5C-4D08-99DB-6FC0B698B1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6</a:t>
            </a:fld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DAE114B-8401-4B4C-A22E-A002FF7E468D}"/>
              </a:ext>
            </a:extLst>
          </p:cNvPr>
          <p:cNvSpPr/>
          <p:nvPr/>
        </p:nvSpPr>
        <p:spPr>
          <a:xfrm>
            <a:off x="1996015" y="1268761"/>
            <a:ext cx="8352928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library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(rxode2)</a:t>
            </a:r>
          </a:p>
          <a:p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set up the system of differential equations (ODEs)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odeKA1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"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d/dt(depot)   = -ka*depot;            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This is compartment number 1 (depot)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d/dt(central) =  ka*depot-(cl/v)*central;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This is compartment number 2 (central)</a:t>
            </a:r>
            <a:b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C1=central/v;                         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Calculates concentration from amount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compile the model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modKA1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rxode2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model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odeKA1)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provide the parameter values to be simulated: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Params &lt;-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ka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log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2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0.5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1/h (absorption half-life of 30 minutes)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cl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0.135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 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L/h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v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8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      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L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create an empty event table that stores both dosing and sampling information :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ev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eventTable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endParaRPr lang="en-US" sz="1400"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add a dose to the event table: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ev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$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add.dosing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dose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500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#mg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endParaRPr lang="en-US" sz="1400"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add time points to the event table where concentrations will be simulated </a:t>
            </a:r>
          </a:p>
          <a:p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these actions are cumulative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ev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$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add.sampling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seq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120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0.1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endParaRPr lang="en-GB" sz="120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177523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A1B73-6857-4570-AD7B-69C783B7E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 sz="2400">
                <a:solidFill>
                  <a:srgbClr val="B40000"/>
                </a:solidFill>
              </a:rPr>
              <a:t>r</a:t>
            </a:r>
            <a:r>
              <a:rPr lang="en-GB" sz="2400" baseline="30000">
                <a:solidFill>
                  <a:srgbClr val="B40000"/>
                </a:solidFill>
              </a:rPr>
              <a:t>2</a:t>
            </a:r>
            <a:r>
              <a:rPr lang="en-GB"/>
              <a:t> can generate individual graphs using </a:t>
            </a:r>
            <a:r>
              <a:rPr lang="en-US">
                <a:solidFill>
                  <a:srgbClr val="204A87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augPred</a:t>
            </a:r>
            <a:endParaRPr lang="en-GB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93575D-B3E6-41BA-9D56-3BA40113F0E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5206F1-ABC2-41BD-8D14-8DA04447FAE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60</a:t>
            </a:fld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B34D42E-6088-4FCE-AEF5-A20E74F8AC38}"/>
              </a:ext>
            </a:extLst>
          </p:cNvPr>
          <p:cNvSpPr/>
          <p:nvPr/>
        </p:nvSpPr>
        <p:spPr>
          <a:xfrm>
            <a:off x="767408" y="1064024"/>
            <a:ext cx="1116124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Individual fits can be generated using augPred (augmented predictions)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that provides smooth profiles by interpolating the predictions between observations: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plot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augPred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(run001S))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...use the arrows in the plot window to examine the earlier curves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endParaRPr lang="en-GB" sz="120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4BA7DDB-3798-D19C-F18E-9F4326D251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6431" y="1484784"/>
            <a:ext cx="4942217" cy="4819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28907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A1B73-6857-4570-AD7B-69C783B7E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use </a:t>
            </a:r>
            <a:r>
              <a:rPr lang="en-US" sz="2800">
                <a:solidFill>
                  <a:srgbClr val="204A87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augPred</a:t>
            </a:r>
            <a:r>
              <a:rPr lang="en-GB"/>
              <a:t> output to plot using your favourite package…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93575D-B3E6-41BA-9D56-3BA40113F0E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5206F1-ABC2-41BD-8D14-8DA04447FAE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61</a:t>
            </a:fld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B34D42E-6088-4FCE-AEF5-A20E74F8AC38}"/>
              </a:ext>
            </a:extLst>
          </p:cNvPr>
          <p:cNvSpPr/>
          <p:nvPr/>
        </p:nvSpPr>
        <p:spPr>
          <a:xfrm>
            <a:off x="864096" y="1124744"/>
            <a:ext cx="10344472" cy="43396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#or the augPred output can be plotted to your liking, for instance using ggplot2 or the lattice function xyplot: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indivpk&lt;-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augPred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(run001S)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nlmixCOLS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"#28466A"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"#8DB6CD"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"#B40000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specify array of colours for curves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xyplot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values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time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|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id,      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plot the variable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values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by time and make a separate panel for each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id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data=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indivpk,        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data source with smooth interpolated predictions and observations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groups=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ind,          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make separate curves by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ind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that separates Observed data, </a:t>
            </a:r>
          </a:p>
          <a:p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                       ## Individual predictions and Population predictions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layout=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8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4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),       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arrange as 8 columns and 4 rows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type=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"l"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"l"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"p"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), 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represent these three by a line, a line and only markers (l=line, p=points)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col=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nlmixCOLS[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2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3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)],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colours for each curve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cex=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0.1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0.1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),    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character size for the markers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lwd=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2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2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0.1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),      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line width of the lines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pch=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19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             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use closed circles as marker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xlab=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"Time (hr)\n"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 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x-axis label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ylab=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"Warfarin (mg/L)"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y-axis label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as.table=</a:t>
            </a:r>
            <a:r>
              <a:rPr lang="en-US" sz="120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TRUE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      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have the first plot at the top left (otherwise plot 1 starts at the lower left corner)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scales=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list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alternating=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),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have axis labels at left and bottom (and not alternating)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main=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"First order-absorption linear elimination"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title for plot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auto.key=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list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adj=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col=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nlmixCOLS[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2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3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)],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columns=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3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space=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"bottom"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rectangles=</a:t>
            </a:r>
            <a:r>
              <a:rPr lang="en-US" sz="120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FALSE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points=</a:t>
            </a:r>
            <a:r>
              <a:rPr lang="en-US" sz="120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FALSE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key for curves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endParaRPr lang="en-GB" sz="120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044517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ED5D70-B59F-4839-B4AD-7B55A63A7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/>
              <a:t>..like lattice
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4A1F55-C82A-43B0-92B8-2B8563CDEE3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76CDB7-8D29-4992-8469-CDC12A55629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62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80D4AD0-7244-89B4-3ED6-1977ABDC3F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392" y="1099295"/>
            <a:ext cx="10688635" cy="5161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95683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B90AC-3E7F-487D-872B-AB35599A2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400"/>
              <a:t>Solved systems and ODEs…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99C222-43F7-465D-8FDA-85C0BB48D8F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63</a:t>
            </a:fld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71F983-8CB4-44B7-A0E0-168B39E218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/>
              <a:t>Using solved-system code:</a:t>
            </a:r>
          </a:p>
          <a:p>
            <a:endParaRPr lang="en-GB"/>
          </a:p>
          <a:p>
            <a:pPr lvl="1"/>
            <a:r>
              <a:rPr lang="en-GB"/>
              <a:t>For a solved system, model structure is automatically derived (!) from the parameter names in the </a:t>
            </a:r>
            <a:r>
              <a:rPr lang="en-GB" sz="20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ini</a:t>
            </a:r>
            <a:r>
              <a:rPr lang="en-GB"/>
              <a:t> block</a:t>
            </a:r>
          </a:p>
          <a:p>
            <a:endParaRPr lang="en-GB"/>
          </a:p>
          <a:p>
            <a:r>
              <a:rPr lang="en-GB"/>
              <a:t>Using ODEs:</a:t>
            </a:r>
          </a:p>
          <a:p>
            <a:endParaRPr lang="en-GB"/>
          </a:p>
          <a:p>
            <a:endParaRPr lang="en-GB"/>
          </a:p>
          <a:p>
            <a:endParaRPr lang="en-GB"/>
          </a:p>
          <a:p>
            <a:pPr lvl="1"/>
            <a:r>
              <a:rPr lang="en-GB"/>
              <a:t>ODEs are much more flexible but also more run-time consuming</a:t>
            </a:r>
          </a:p>
          <a:p>
            <a:pPr marL="0" indent="0">
              <a:buNone/>
            </a:pPr>
            <a:endParaRPr lang="en-GB"/>
          </a:p>
          <a:p>
            <a:pPr marL="457200" lvl="1" indent="0">
              <a:buNone/>
            </a:pP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8468FB-0720-4955-9329-DDD6629AB59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E4DEF6-39E0-489A-A28C-B33C7EEECBA6}"/>
              </a:ext>
            </a:extLst>
          </p:cNvPr>
          <p:cNvSpPr/>
          <p:nvPr/>
        </p:nvSpPr>
        <p:spPr>
          <a:xfrm>
            <a:off x="2159563" y="1735649"/>
            <a:ext cx="860495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linCmt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()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prop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(prop.err)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add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(add.err)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endParaRPr lang="en-GB" sz="12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0E190A9-E4C7-4C8E-84CC-C6EBF5DA2771}"/>
              </a:ext>
            </a:extLst>
          </p:cNvPr>
          <p:cNvSpPr/>
          <p:nvPr/>
        </p:nvSpPr>
        <p:spPr>
          <a:xfrm>
            <a:off x="2159563" y="3659540"/>
            <a:ext cx="860495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rxode2-style differential equation definition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d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(depot)     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-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ka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depot   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d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(central) 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ka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depot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(cl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v)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central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Concentration is calculated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cp 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central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v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And is assumed to follow proportional and additive error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cp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prop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(prop.err)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add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(add.err)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endParaRPr lang="en-GB" sz="1200"/>
          </a:p>
        </p:txBody>
      </p:sp>
    </p:spTree>
    <p:extLst>
      <p:ext uri="{BB962C8B-B14F-4D97-AF65-F5344CB8AC3E}">
        <p14:creationId xmlns:p14="http://schemas.microsoft.com/office/powerpoint/2010/main" val="306692336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B90AC-3E7F-487D-872B-AB35599A2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400"/>
              <a:t>Running </a:t>
            </a:r>
            <a:r>
              <a:rPr lang="en-GB" sz="2400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 sz="2400">
                <a:solidFill>
                  <a:srgbClr val="B40000"/>
                </a:solidFill>
              </a:rPr>
              <a:t>r</a:t>
            </a:r>
            <a:r>
              <a:rPr lang="en-GB" sz="2400" baseline="30000">
                <a:solidFill>
                  <a:srgbClr val="B40000"/>
                </a:solidFill>
              </a:rPr>
              <a:t>2</a:t>
            </a:r>
            <a:r>
              <a:rPr lang="en-GB" sz="2400"/>
              <a:t> for a system of ODEs using FOCEi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99C222-43F7-465D-8FDA-85C0BB48D8F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64</a:t>
            </a:fld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71F983-8CB4-44B7-A0E0-168B39E218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1" indent="0">
              <a:buNone/>
            </a:pPr>
            <a:endParaRPr lang="en-GB"/>
          </a:p>
          <a:p>
            <a:pPr marL="457200" lvl="1" indent="0">
              <a:buNone/>
            </a:pPr>
            <a:endParaRPr lang="en-GB"/>
          </a:p>
          <a:p>
            <a:pPr marL="457200" lvl="1" indent="0">
              <a:buNone/>
            </a:pPr>
            <a:endParaRPr lang="en-GB"/>
          </a:p>
          <a:p>
            <a:pPr marL="457200" lvl="1" indent="0">
              <a:buNone/>
            </a:pPr>
            <a:endParaRPr lang="en-GB"/>
          </a:p>
          <a:p>
            <a:pPr marL="457200" lvl="1" indent="0">
              <a:buNone/>
            </a:pPr>
            <a:endParaRPr lang="en-GB"/>
          </a:p>
          <a:p>
            <a:pPr marL="457200" lvl="1" indent="0">
              <a:buNone/>
            </a:pPr>
            <a:endParaRPr lang="en-GB"/>
          </a:p>
          <a:p>
            <a:pPr marL="457200" lvl="1" indent="0">
              <a:buNone/>
            </a:pPr>
            <a:endParaRPr lang="en-GB"/>
          </a:p>
          <a:p>
            <a:pPr marL="457200" lvl="1" indent="0">
              <a:buNone/>
            </a:pPr>
            <a:endParaRPr lang="en-GB"/>
          </a:p>
          <a:p>
            <a:pPr marL="457200" lvl="1" indent="0">
              <a:buNone/>
            </a:pPr>
            <a:endParaRPr lang="en-GB"/>
          </a:p>
          <a:p>
            <a:pPr marL="457200" lvl="1" indent="0">
              <a:buNone/>
            </a:pPr>
            <a:endParaRPr lang="en-GB"/>
          </a:p>
          <a:p>
            <a:pPr marL="457200" lvl="1" indent="0">
              <a:buNone/>
            </a:pPr>
            <a:endParaRPr lang="en-GB"/>
          </a:p>
          <a:p>
            <a:pPr lvl="1"/>
            <a:endParaRPr lang="en-GB"/>
          </a:p>
          <a:p>
            <a:pPr lvl="1"/>
            <a:endParaRPr lang="en-GB"/>
          </a:p>
          <a:p>
            <a:pPr lvl="1"/>
            <a:endParaRPr lang="en-GB"/>
          </a:p>
          <a:p>
            <a:pPr lvl="1"/>
            <a:endParaRPr lang="en-GB"/>
          </a:p>
          <a:p>
            <a:pPr marL="457200" lvl="1" indent="0">
              <a:buNone/>
            </a:pP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8468FB-0720-4955-9329-DDD6629AB59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E4DEF6-39E0-489A-A28C-B33C7EEECBA6}"/>
              </a:ext>
            </a:extLst>
          </p:cNvPr>
          <p:cNvSpPr/>
          <p:nvPr/>
        </p:nvSpPr>
        <p:spPr>
          <a:xfrm>
            <a:off x="2159563" y="1046921"/>
            <a:ext cx="8604956" cy="54476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One.comp.KA.ODE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function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() {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ini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({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Where initial conditions/variables are specified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lka 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log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1.15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#log ka (/h)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lcl 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log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0.135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#log Cl (L/hr)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lv  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log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8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#log V (L)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prop.err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0.15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#proportional error (SD/mean)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add.err 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0.6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#additive error (mg/L)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eta.ka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0.5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eta.cl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0.1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eta.v 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0.1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})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model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({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Where the model is specified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cl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exp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(lcl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eta.cl)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v 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exp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(lv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eta.v)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ka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exp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(lka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eta.ka)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RxODE-style differential equation definition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d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(gut)    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-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ka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depot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d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(center) 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ka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depot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(cl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v)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center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Concentration is calculated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cp 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center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v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And is assumed to follow proportional and additive error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cp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prop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(prop.err)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add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(add.err)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})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}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run002F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nlmixr2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(One.comp.KA.ODE, PKdata, 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est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"focei“,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foceiControl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print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5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))</a:t>
            </a:r>
            <a:endParaRPr lang="en-GB" sz="1200"/>
          </a:p>
        </p:txBody>
      </p:sp>
    </p:spTree>
    <p:extLst>
      <p:ext uri="{BB962C8B-B14F-4D97-AF65-F5344CB8AC3E}">
        <p14:creationId xmlns:p14="http://schemas.microsoft.com/office/powerpoint/2010/main" val="18458214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46F8D-B830-4D6C-97F1-47202217A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 sz="2400">
                <a:solidFill>
                  <a:srgbClr val="B40000"/>
                </a:solidFill>
              </a:rPr>
              <a:t>r</a:t>
            </a:r>
            <a:r>
              <a:rPr lang="en-GB" sz="2400" baseline="30000">
                <a:solidFill>
                  <a:srgbClr val="B40000"/>
                </a:solidFill>
              </a:rPr>
              <a:t>2</a:t>
            </a:r>
            <a:r>
              <a:rPr lang="en-GB"/>
              <a:t> output for FOCEi with ODEs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156CB4-23EE-4D64-B02F-86863166E4B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EECF8C-CF5C-4D08-99DB-6FC0B698B1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65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34EBC6-0BDE-699E-0003-3A73498102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400" y="824728"/>
            <a:ext cx="8688012" cy="5772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59761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FCACC-21A9-4B8E-9569-CFC6A4D3F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Hands-on session II: running </a:t>
            </a:r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 sz="2400" dirty="0">
                <a:solidFill>
                  <a:srgbClr val="B40000"/>
                </a:solidFill>
              </a:rPr>
              <a:t>r</a:t>
            </a:r>
            <a:r>
              <a:rPr lang="en-GB" sz="2400" baseline="30000" dirty="0">
                <a:solidFill>
                  <a:srgbClr val="B40000"/>
                </a:solidFill>
              </a:rPr>
              <a:t>2</a:t>
            </a:r>
            <a:r>
              <a:rPr lang="en-US" dirty="0"/>
              <a:t> and diagnostics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B50F19-0241-47E0-BB7D-DA141CDB76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Examine the code </a:t>
            </a:r>
            <a:r>
              <a:rPr lang="en-GB"/>
              <a:t>in HandsOn_</a:t>
            </a:r>
            <a:r>
              <a:rPr lang="en-GB" dirty="0"/>
              <a:t>2.R to run a pre-programmed </a:t>
            </a:r>
            <a:r>
              <a:rPr lang="en-GB" dirty="0" err="1"/>
              <a:t>FOCEi</a:t>
            </a:r>
            <a:r>
              <a:rPr lang="en-GB" dirty="0"/>
              <a:t> analysis with a solved system and its diagnostics</a:t>
            </a:r>
          </a:p>
          <a:p>
            <a:r>
              <a:rPr lang="en-GB"/>
              <a:t>Examine the code in HandsOn_2.R to run a pre-programmed FOCEi analysis with ODEs</a:t>
            </a:r>
          </a:p>
          <a:p>
            <a:endParaRPr lang="en-GB"/>
          </a:p>
          <a:p>
            <a:r>
              <a:rPr lang="en-GB"/>
              <a:t>Examine the VPCs and implement alternative models for absorption (like one or more transit compartments…)</a:t>
            </a:r>
            <a:endParaRPr lang="en-GB" b="1" dirty="0">
              <a:solidFill>
                <a:srgbClr val="57A83A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AC6208-91BD-4E6C-B660-6AE2A7684EF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6BDDBA-7DBB-4BFD-B3B2-120656CAAE5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66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199776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B90AC-3E7F-487D-872B-AB35599A2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400"/>
              <a:t>Running </a:t>
            </a:r>
            <a:r>
              <a:rPr lang="en-GB" sz="2400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 sz="2400">
                <a:solidFill>
                  <a:srgbClr val="B40000"/>
                </a:solidFill>
              </a:rPr>
              <a:t>r</a:t>
            </a:r>
            <a:r>
              <a:rPr lang="en-GB" sz="2400" baseline="30000">
                <a:solidFill>
                  <a:srgbClr val="B40000"/>
                </a:solidFill>
              </a:rPr>
              <a:t>2</a:t>
            </a:r>
            <a:r>
              <a:rPr lang="en-GB" sz="2400"/>
              <a:t>: 1 transit compartment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99C222-43F7-465D-8FDA-85C0BB48D8F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67</a:t>
            </a:fld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71F983-8CB4-44B7-A0E0-168B39E218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1" indent="0">
              <a:buNone/>
            </a:pPr>
            <a:endParaRPr lang="en-GB"/>
          </a:p>
          <a:p>
            <a:pPr marL="457200" lvl="1" indent="0">
              <a:buNone/>
            </a:pPr>
            <a:endParaRPr lang="en-GB"/>
          </a:p>
          <a:p>
            <a:pPr marL="457200" lvl="1" indent="0">
              <a:buNone/>
            </a:pPr>
            <a:endParaRPr lang="en-GB"/>
          </a:p>
          <a:p>
            <a:pPr marL="457200" lvl="1" indent="0">
              <a:buNone/>
            </a:pPr>
            <a:endParaRPr lang="en-GB"/>
          </a:p>
          <a:p>
            <a:pPr marL="457200" lvl="1" indent="0">
              <a:buNone/>
            </a:pPr>
            <a:endParaRPr lang="en-GB"/>
          </a:p>
          <a:p>
            <a:pPr marL="457200" lvl="1" indent="0">
              <a:buNone/>
            </a:pPr>
            <a:endParaRPr lang="en-GB"/>
          </a:p>
          <a:p>
            <a:pPr marL="457200" lvl="1" indent="0">
              <a:buNone/>
            </a:pPr>
            <a:endParaRPr lang="en-GB"/>
          </a:p>
          <a:p>
            <a:pPr marL="457200" lvl="1" indent="0">
              <a:buNone/>
            </a:pPr>
            <a:endParaRPr lang="en-GB"/>
          </a:p>
          <a:p>
            <a:pPr marL="457200" lvl="1" indent="0">
              <a:buNone/>
            </a:pPr>
            <a:endParaRPr lang="en-GB"/>
          </a:p>
          <a:p>
            <a:pPr marL="457200" lvl="1" indent="0">
              <a:buNone/>
            </a:pPr>
            <a:endParaRPr lang="en-GB"/>
          </a:p>
          <a:p>
            <a:pPr marL="457200" lvl="1" indent="0">
              <a:buNone/>
            </a:pPr>
            <a:endParaRPr lang="en-GB"/>
          </a:p>
          <a:p>
            <a:pPr lvl="1"/>
            <a:endParaRPr lang="en-GB"/>
          </a:p>
          <a:p>
            <a:pPr lvl="1"/>
            <a:endParaRPr lang="en-GB"/>
          </a:p>
          <a:p>
            <a:pPr lvl="1"/>
            <a:endParaRPr lang="en-GB"/>
          </a:p>
          <a:p>
            <a:pPr lvl="1"/>
            <a:endParaRPr lang="en-GB"/>
          </a:p>
          <a:p>
            <a:pPr marL="457200" lvl="1" indent="0">
              <a:buNone/>
            </a:pP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8468FB-0720-4955-9329-DDD6629AB59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E4DEF6-39E0-489A-A28C-B33C7EEECBA6}"/>
              </a:ext>
            </a:extLst>
          </p:cNvPr>
          <p:cNvSpPr/>
          <p:nvPr/>
        </p:nvSpPr>
        <p:spPr>
          <a:xfrm>
            <a:off x="1271464" y="980728"/>
            <a:ext cx="8604956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1 transit compartment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One.comp.transit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function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() {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ini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({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Where initial conditions/variables are specified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lktr 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log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1.15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#log transit rate constant (/h)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lcl 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log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0.135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#log Cl (L/h)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lv  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log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8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#log V (L)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prop.err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0.15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#proportional error (SD/mean)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add.err 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0.6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#additive error (mg/L)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eta.ktr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0.5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eta.cl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0.1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eta.v 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0.1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})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model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({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Where the model is specified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ktr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exp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(lktr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eta.ktr)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cl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exp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(lcl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eta.cl)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v 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exp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(lv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eta.v)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ODE example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d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(depot)   =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-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ktr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depot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d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(central) 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ktr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trans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–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(cl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v)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central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d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(trans)   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ktr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(depot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trans) 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where residual error is assumed to follow proportional and additive error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central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prop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(prop.err)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add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(add.err)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})}</a:t>
            </a:r>
            <a:endParaRPr lang="en-GB" sz="1200"/>
          </a:p>
        </p:txBody>
      </p:sp>
    </p:spTree>
    <p:extLst>
      <p:ext uri="{BB962C8B-B14F-4D97-AF65-F5344CB8AC3E}">
        <p14:creationId xmlns:p14="http://schemas.microsoft.com/office/powerpoint/2010/main" val="52238579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46F8D-B830-4D6C-97F1-47202217A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 sz="2400">
                <a:solidFill>
                  <a:srgbClr val="B40000"/>
                </a:solidFill>
              </a:rPr>
              <a:t>r</a:t>
            </a:r>
            <a:r>
              <a:rPr lang="en-GB" sz="2400" baseline="30000">
                <a:solidFill>
                  <a:srgbClr val="B40000"/>
                </a:solidFill>
              </a:rPr>
              <a:t>2</a:t>
            </a:r>
            <a:r>
              <a:rPr lang="en-GB"/>
              <a:t> output: 1 transit compartment with ODEs using FOCEi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156CB4-23EE-4D64-B02F-86863166E4B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EECF8C-CF5C-4D08-99DB-6FC0B698B1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68</a:t>
            </a:fld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58773B4-DDBC-17BC-0DA5-335147CD7F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400" y="1099295"/>
            <a:ext cx="9697803" cy="4572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79279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F770E-5528-431C-83DC-241ECD6B5A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VPC for one compartment model with a transit compartment using </a:t>
            </a:r>
            <a:r>
              <a:rPr lang="en-GB" dirty="0" err="1"/>
              <a:t>FOCEi</a:t>
            </a:r>
            <a:r>
              <a:rPr lang="en-GB" dirty="0"/>
              <a:t>
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997EDDB-F19A-4783-ADEA-84BD67D92FD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B37EA1-8C6C-4203-A44E-718CEE3A8C9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69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9C7B604-9E55-09D3-FE52-ECEEFB83792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000" y="1003300"/>
            <a:ext cx="8636000" cy="539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1291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46F8D-B830-4D6C-97F1-47202217A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Solve the equations and plot the results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156CB4-23EE-4D64-B02F-86863166E4B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EECF8C-CF5C-4D08-99DB-6FC0B698B1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7</a:t>
            </a:fld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DAE114B-8401-4B4C-A22E-A002FF7E468D}"/>
              </a:ext>
            </a:extLst>
          </p:cNvPr>
          <p:cNvSpPr/>
          <p:nvPr/>
        </p:nvSpPr>
        <p:spPr>
          <a:xfrm>
            <a:off x="1996015" y="1268761"/>
            <a:ext cx="8352928" cy="5324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library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(rxode2)</a:t>
            </a:r>
          </a:p>
          <a:p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set up the system of differential equations (ODEs)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odeKA1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"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d/dt(depot)   = -ka*depot;            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This is compartment number 1 (depot)</a:t>
            </a:r>
            <a:b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d/dt(central) =  ka*depot-(cl/v)*central;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This is compartment number 2 (central)</a:t>
            </a:r>
            <a:b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C1=central/v;                         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Calculates concentration from amount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compile the model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modKA1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rxode2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model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odeKA1)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provide the parameter values to be simulated: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Params &lt;-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ka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log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2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0.5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1/h (absorption half-life of 30 minutes)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cl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0.135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 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L/h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v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8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      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L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create an empty event table that stores both dosing and sampling information :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ev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eventTable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add a dose to the event table: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ev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$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add.dosing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dose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500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#mg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add time points to the event table where concentrations will be simulated </a:t>
            </a:r>
          </a:p>
          <a:p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these actions are cumulative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ev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$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add.sampling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seq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120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0.1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Then solve the system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The output from rxSolve is a solved RxODE object,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By making it a data.frame only the simulated values are retained: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Res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data.frame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rxSolve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(modKA1, Params, ev))</a:t>
            </a:r>
            <a:endParaRPr lang="en-GB" sz="120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440089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B90AC-3E7F-487D-872B-AB35599A2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400"/>
              <a:t>Running </a:t>
            </a:r>
            <a:r>
              <a:rPr lang="en-GB" sz="2400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 sz="2400">
                <a:solidFill>
                  <a:srgbClr val="B40000"/>
                </a:solidFill>
              </a:rPr>
              <a:t>r</a:t>
            </a:r>
            <a:r>
              <a:rPr lang="en-GB" sz="2400" baseline="30000">
                <a:solidFill>
                  <a:srgbClr val="B40000"/>
                </a:solidFill>
              </a:rPr>
              <a:t>2</a:t>
            </a:r>
            <a:r>
              <a:rPr lang="en-GB" sz="2400"/>
              <a:t>: 5 transit compartments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99C222-43F7-465D-8FDA-85C0BB48D8F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70</a:t>
            </a:fld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71F983-8CB4-44B7-A0E0-168B39E218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1" indent="0">
              <a:buNone/>
            </a:pPr>
            <a:endParaRPr lang="en-GB"/>
          </a:p>
          <a:p>
            <a:pPr marL="457200" lvl="1" indent="0">
              <a:buNone/>
            </a:pPr>
            <a:endParaRPr lang="en-GB"/>
          </a:p>
          <a:p>
            <a:pPr marL="457200" lvl="1" indent="0">
              <a:buNone/>
            </a:pPr>
            <a:endParaRPr lang="en-GB"/>
          </a:p>
          <a:p>
            <a:pPr marL="457200" lvl="1" indent="0">
              <a:buNone/>
            </a:pPr>
            <a:endParaRPr lang="en-GB"/>
          </a:p>
          <a:p>
            <a:pPr marL="457200" lvl="1" indent="0">
              <a:buNone/>
            </a:pPr>
            <a:endParaRPr lang="en-GB"/>
          </a:p>
          <a:p>
            <a:pPr marL="457200" lvl="1" indent="0">
              <a:buNone/>
            </a:pPr>
            <a:endParaRPr lang="en-GB"/>
          </a:p>
          <a:p>
            <a:pPr marL="457200" lvl="1" indent="0">
              <a:buNone/>
            </a:pPr>
            <a:endParaRPr lang="en-GB"/>
          </a:p>
          <a:p>
            <a:pPr marL="457200" lvl="1" indent="0">
              <a:buNone/>
            </a:pPr>
            <a:endParaRPr lang="en-GB"/>
          </a:p>
          <a:p>
            <a:pPr marL="457200" lvl="1" indent="0">
              <a:buNone/>
            </a:pPr>
            <a:endParaRPr lang="en-GB"/>
          </a:p>
          <a:p>
            <a:pPr marL="457200" lvl="1" indent="0">
              <a:buNone/>
            </a:pPr>
            <a:endParaRPr lang="en-GB"/>
          </a:p>
          <a:p>
            <a:pPr marL="457200" lvl="1" indent="0">
              <a:buNone/>
            </a:pPr>
            <a:endParaRPr lang="en-GB"/>
          </a:p>
          <a:p>
            <a:pPr lvl="1"/>
            <a:endParaRPr lang="en-GB"/>
          </a:p>
          <a:p>
            <a:pPr lvl="1"/>
            <a:endParaRPr lang="en-GB"/>
          </a:p>
          <a:p>
            <a:pPr lvl="1"/>
            <a:endParaRPr lang="en-GB"/>
          </a:p>
          <a:p>
            <a:pPr lvl="1"/>
            <a:endParaRPr lang="en-GB"/>
          </a:p>
          <a:p>
            <a:pPr marL="457200" lvl="1" indent="0">
              <a:buNone/>
            </a:pP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8468FB-0720-4955-9329-DDD6629AB59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E4DEF6-39E0-489A-A28C-B33C7EEECBA6}"/>
              </a:ext>
            </a:extLst>
          </p:cNvPr>
          <p:cNvSpPr/>
          <p:nvPr/>
        </p:nvSpPr>
        <p:spPr>
          <a:xfrm>
            <a:off x="1271464" y="980728"/>
            <a:ext cx="8604956" cy="56630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5 transit compartments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KA1tr5ode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function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() {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ini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({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Where initial conditions/variables are specified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lktr 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log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1.15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#log transit rate constant (/h)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lcl 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log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0.135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#log Cl (L/h)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lv  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log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8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#log V (L)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prop.err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0.15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#proportional error (SD/mean)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add.err 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0.6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#additive error (mg/L)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eta.ktr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0.5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#IIV ktr                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eta.cl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0.1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#IIV cl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eta.v 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0.1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#IIV v 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})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model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({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Where the model is specified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ktr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exp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(lktr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eta.ktr)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cl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exp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(lcl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eta.cl)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v 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exp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(lv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eta.v)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ODE example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d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(depot)   =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-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ktr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depot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d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(central) 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ktr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transit5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cl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central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v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d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(transit1)=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ktr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(depot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transit1) 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d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(transit2)=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ktr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(transit1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transit2) 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d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(transit3)=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ktr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(transit2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transit3) 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d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(transit4)=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ktr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(transit3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transit4) 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d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(transit5)=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ktr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(transit4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transit5) 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where residual error is assumed to follow proportional and additive error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central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prop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(prop.err)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add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(add.err)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})}</a:t>
            </a:r>
            <a:endParaRPr lang="en-GB" sz="1200"/>
          </a:p>
        </p:txBody>
      </p:sp>
    </p:spTree>
    <p:extLst>
      <p:ext uri="{BB962C8B-B14F-4D97-AF65-F5344CB8AC3E}">
        <p14:creationId xmlns:p14="http://schemas.microsoft.com/office/powerpoint/2010/main" val="90143083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46F8D-B830-4D6C-97F1-47202217A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/>
              <a:t>r2 output: 5 transit compartments with ODEs using FOCEi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156CB4-23EE-4D64-B02F-86863166E4B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EECF8C-CF5C-4D08-99DB-6FC0B698B1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71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BE3A6DB-9C25-1134-A66B-DAE88CB7C0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400" y="1094612"/>
            <a:ext cx="9697803" cy="4572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98542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DE4278-2446-459F-B878-C46B64DD3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/>
              <a:t>VPC for first order absorption with 5 transit compartments using FOCEi
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4A1FB6B-0907-41F1-8960-108717584F3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FB2901-44A5-4E23-94EB-5470C1452DC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72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8066FEE-E295-E453-4130-AF567A4F93C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000" y="1003300"/>
            <a:ext cx="8636000" cy="539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96126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6C2DFB-B835-9A93-AC44-4D094909C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sz="2000"/>
              <a:t>Comparing the VPCs for the first 12 hours to see if absorption is described better using zero, one, or five transit compartments
</a:t>
            </a:r>
            <a:endParaRPr lang="en-NL" sz="200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238864A-9143-CAF2-184F-45E194AE995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8D841F-747A-FD1D-EB2A-52A9E5FDED3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73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06E080D-C9DE-29D4-0EA2-9D80FA7B35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003300"/>
            <a:ext cx="98933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69370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B50F19-0241-47E0-BB7D-DA141CDB76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For future reference, the code is provided </a:t>
            </a:r>
            <a:r>
              <a:rPr lang="en-GB"/>
              <a:t>in HandsOn_</a:t>
            </a:r>
            <a:r>
              <a:rPr lang="en-GB" dirty="0"/>
              <a:t>3.R</a:t>
            </a: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AC6208-91BD-4E6C-B660-6AE2A7684EF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6BDDBA-7DBB-4BFD-B3B2-120656CAAE5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74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334629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B90AC-3E7F-487D-872B-AB35599A2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400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 sz="2400">
                <a:solidFill>
                  <a:srgbClr val="B40000"/>
                </a:solidFill>
              </a:rPr>
              <a:t>r</a:t>
            </a:r>
            <a:r>
              <a:rPr lang="en-GB" sz="2400" baseline="30000">
                <a:solidFill>
                  <a:srgbClr val="B40000"/>
                </a:solidFill>
              </a:rPr>
              <a:t>2</a:t>
            </a:r>
            <a:r>
              <a:rPr lang="en-GB" sz="2400"/>
              <a:t> can read in NONMEM output and create </a:t>
            </a:r>
            <a:r>
              <a:rPr lang="en-GB" sz="2400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 sz="2400">
                <a:solidFill>
                  <a:srgbClr val="B40000"/>
                </a:solidFill>
              </a:rPr>
              <a:t>r</a:t>
            </a:r>
            <a:r>
              <a:rPr lang="en-GB" sz="2400" baseline="30000">
                <a:solidFill>
                  <a:srgbClr val="B40000"/>
                </a:solidFill>
              </a:rPr>
              <a:t>2 </a:t>
            </a:r>
            <a:r>
              <a:rPr lang="en-GB" sz="2400"/>
              <a:t>models to simulate and re-estimate using nonmem2rx and babelmixr2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99C222-43F7-465D-8FDA-85C0BB48D8F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75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8468FB-0720-4955-9329-DDD6629AB59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1033DFD-8C41-6829-06B1-28ED93266122}"/>
              </a:ext>
            </a:extLst>
          </p:cNvPr>
          <p:cNvSpPr/>
          <p:nvPr/>
        </p:nvSpPr>
        <p:spPr>
          <a:xfrm>
            <a:off x="623392" y="1268760"/>
            <a:ext cx="8208912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library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(nlmixr2)</a:t>
            </a:r>
          </a:p>
          <a:p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library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(babelmixr2)</a:t>
            </a:r>
          </a:p>
          <a:p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library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(nonmem2rx)</a:t>
            </a:r>
          </a:p>
          <a:p>
            <a:endParaRPr lang="en-US" sz="1200">
              <a:solidFill>
                <a:srgbClr val="000000"/>
              </a:solidFill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Read in NONMEM results -in this case from run005- into an rxode2 object</a:t>
            </a:r>
          </a:p>
          <a:p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Models read in correctly if Uppsala-style residual errors are used </a:t>
            </a:r>
          </a:p>
          <a:p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with SIGMA fixed to 1 and with only a single SIGMA</a:t>
            </a:r>
          </a:p>
          <a:p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Example with combined additive and proportional error:</a:t>
            </a:r>
          </a:p>
          <a:p>
            <a:endParaRPr lang="en-US" sz="1200">
              <a:solidFill>
                <a:srgbClr val="000000"/>
              </a:solidFill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mod5 &lt;-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nonmem2rx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"run005.ctl",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lst=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".res"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save=</a:t>
            </a:r>
            <a:r>
              <a:rPr lang="en-US" sz="120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FALSE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</a:p>
          <a:p>
            <a:endParaRPr lang="en-US" sz="1200">
              <a:solidFill>
                <a:srgbClr val="000000"/>
              </a:solidFill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to check if the model has been implemented correctly, NONMEM PRED, IPRED, and IWRES are </a:t>
            </a:r>
          </a:p>
          <a:p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compared with the rxode2 generated values after conversion</a:t>
            </a:r>
          </a:p>
          <a:p>
            <a:endParaRPr lang="en-US" sz="1200" b="1">
              <a:solidFill>
                <a:srgbClr val="204A87"/>
              </a:solidFill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plot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(mod5)</a:t>
            </a:r>
          </a:p>
        </p:txBody>
      </p:sp>
    </p:spTree>
    <p:extLst>
      <p:ext uri="{BB962C8B-B14F-4D97-AF65-F5344CB8AC3E}">
        <p14:creationId xmlns:p14="http://schemas.microsoft.com/office/powerpoint/2010/main" val="282795141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71D429-EB08-B992-D908-9C9841E00D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/>
              <a:t>Check to see if the NONMEM-generated PRED, IPRED and IWRES values match the values when the model is used to simulate using rxode2
</a:t>
            </a:r>
            <a:endParaRPr lang="en-NL" sz="200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6B3CBA-DAC0-615C-175F-A4BCEECDB7E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CE3F1F-C58B-75ED-5CBA-E9D671D07CB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76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ABCE6C-3CA2-C9A2-0D43-1D3A233EBD4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003300"/>
            <a:ext cx="9893300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96183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FA0A33-D3A9-12AF-C3F1-FCA186B76F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/>
              <a:t>The rxode2 object can be used to simulate new regimens: </a:t>
            </a:r>
            <a:br>
              <a:rPr lang="en-US" sz="2000"/>
            </a:br>
            <a:r>
              <a:rPr lang="en-US" sz="2000"/>
              <a:t>e.g. four doses of 100 mg at 12 hours apart using 100 subjects
</a:t>
            </a:r>
            <a:endParaRPr lang="en-NL" sz="200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A8AC7C-18EF-5FE0-3A30-73599EA8F44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4A0CF1-F138-4FA5-822B-31CD6E6A5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77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2395369-AA60-1FC2-6341-5B037917918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003300"/>
            <a:ext cx="9893300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41890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09FF4-EB3A-4C52-5FE0-E8D870C53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/>
              <a:t>Or simulate 100 studies with these NONMEM parameters to capture uncertainty in theta estimates
</a:t>
            </a:r>
            <a:endParaRPr lang="en-NL" sz="200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61895F4-1745-4681-7885-2561FF4B7FA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111DD3-89FF-3AB5-3F4E-F9ACA85C3C3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78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7B2B722-F903-1BEC-1097-8D9A2090EFD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003300"/>
            <a:ext cx="9893300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04188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1F8B4B-0523-AB93-6C3B-C2359DEDFE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/>
              <a:t>The rxode2 object can be translated to an nlmixr2 object to create individual plots</a:t>
            </a:r>
            <a:br>
              <a:rPr lang="en-US" sz="2000"/>
            </a:b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run005NM &lt;- </a:t>
            </a:r>
            <a:r>
              <a:rPr lang="en-US" sz="16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as.nlmixr2(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mod5</a:t>
            </a:r>
            <a:r>
              <a:rPr lang="en-US" sz="16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br>
              <a:rPr lang="en-US" sz="16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indivs5 &lt;- </a:t>
            </a:r>
            <a:r>
              <a:rPr lang="en-US" sz="16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augPred (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run005NM</a:t>
            </a:r>
            <a:r>
              <a:rPr lang="en-US" sz="16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endParaRPr lang="en-NL" sz="1600">
              <a:solidFill>
                <a:srgbClr val="204A87"/>
              </a:solidFill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D316A65-AABE-4269-67FE-32E834D980E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89E14F-D395-EB53-15C8-E6320C7510C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79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6E1A353-B6F7-2F2C-9352-C2C05039E41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350" y="1059222"/>
            <a:ext cx="9893300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9104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6FC7B-4C76-49C0-B319-F7C375BC89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/>
              <a:t>Single bolus dose in the first (depot) compartment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608E46-4EC0-4545-A71E-8CA530D4815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735395-D071-4F2D-9D15-CE06944A4F7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8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745C02-4B4A-411A-B998-2E8C06C9367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000" y="1003300"/>
            <a:ext cx="8636000" cy="539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30834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5EB50-D07C-012D-1F69-9774857DD8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The rxode2 object can be translated to an nlmixr2 object to create VPCs
</a:t>
            </a:r>
            <a:endParaRPr lang="en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6E3C72B-B6BB-3C0A-B4F7-7CFB367A46D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91BEF5-EC8B-7014-1EFC-4591BFB109C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80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EE3C6F1-AE87-E4F3-F156-12AC07F417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2888" y="975970"/>
            <a:ext cx="9126224" cy="4906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17681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5EB50-D07C-012D-1F69-9774857DD8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The results of run005 as generated by NONMEM and read in using nonmem2rx</a:t>
            </a:r>
            <a:br>
              <a:rPr lang="en-US"/>
            </a:br>
            <a:endParaRPr lang="en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6E3C72B-B6BB-3C0A-B4F7-7CFB367A46D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91BEF5-EC8B-7014-1EFC-4591BFB109C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81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8CCDE5A-2B9D-74DA-2BCB-1A7D723A2A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408" y="836712"/>
            <a:ext cx="6592220" cy="349616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6B3F136-0B65-E344-9918-8F24345C86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400" y="4581128"/>
            <a:ext cx="9269119" cy="131463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375AB4F-776D-B8CD-19C7-772AEAFD6414}"/>
              </a:ext>
            </a:extLst>
          </p:cNvPr>
          <p:cNvSpPr txBox="1"/>
          <p:nvPr/>
        </p:nvSpPr>
        <p:spPr>
          <a:xfrm>
            <a:off x="676660" y="4320301"/>
            <a:ext cx="7560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B4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NONMEM-reported OFV:</a:t>
            </a:r>
            <a:endParaRPr lang="en-NL">
              <a:solidFill>
                <a:srgbClr val="B4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894476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5EB50-D07C-012D-1F69-9774857DD8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The results of run005 as generated by nlmixr2 after rerunning the NONMEM model imported using nonmem2rx</a:t>
            </a:r>
            <a:endParaRPr lang="en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6E3C72B-B6BB-3C0A-B4F7-7CFB367A46D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91BEF5-EC8B-7014-1EFC-4591BFB109C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82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04EC292-9CA7-9FFB-2133-E568718B1B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392" y="1671392"/>
            <a:ext cx="6830378" cy="3515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75083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FCACC-21A9-4B8E-9569-CFC6A4D3F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Hands-on session IV: read in NONMEM results using nonmem2rx </a:t>
            </a:r>
            <a:r>
              <a:rPr lang="en-GB" dirty="0"/>
              <a:t>and run cool stuff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B50F19-0241-47E0-BB7D-DA141CDB76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Examine and run the code </a:t>
            </a:r>
            <a:r>
              <a:rPr lang="en-GB"/>
              <a:t>in HandsOn_</a:t>
            </a:r>
            <a:r>
              <a:rPr lang="en-GB" dirty="0"/>
              <a:t>4.R to explore the amazing functionality </a:t>
            </a:r>
            <a:r>
              <a:rPr lang="en-GB"/>
              <a:t>of nonmem2rx</a:t>
            </a:r>
            <a:endParaRPr lang="en-GB" dirty="0"/>
          </a:p>
          <a:p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AC6208-91BD-4E6C-B660-6AE2A7684EF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6BDDBA-7DBB-4BFD-B3B2-120656CAAE5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83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895421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722DDF8-0726-8FCF-5DB1-391D049F054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93" b="1499"/>
          <a:stretch/>
        </p:blipFill>
        <p:spPr>
          <a:xfrm>
            <a:off x="2575227" y="2420888"/>
            <a:ext cx="6561492" cy="424704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F3FCACC-21A9-4B8E-9569-CFC6A4D3F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For examination at home: simulations of paediatric posology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B50F19-0241-47E0-BB7D-DA141CDB76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The course material has a subdirectory NhanesPosologyGraphs that provides a full worked example of reading in a NONMEM model and using it to simulate pediatric exposures to create the following graph:</a:t>
            </a:r>
            <a:endParaRPr lang="en-GB" dirty="0"/>
          </a:p>
          <a:p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AC6208-91BD-4E6C-B660-6AE2A7684EF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6BDDBA-7DBB-4BFD-B3B2-120656CAAE5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84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732983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B90AC-3E7F-487D-872B-AB35599A2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400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 sz="2400">
                <a:solidFill>
                  <a:srgbClr val="B40000"/>
                </a:solidFill>
              </a:rPr>
              <a:t>r</a:t>
            </a:r>
            <a:r>
              <a:rPr lang="en-GB" sz="2400" baseline="30000">
                <a:solidFill>
                  <a:srgbClr val="B40000"/>
                </a:solidFill>
              </a:rPr>
              <a:t>2</a:t>
            </a:r>
            <a:r>
              <a:rPr lang="en-GB" sz="2400"/>
              <a:t> can generate empirical Bayes estimates for Bayesian feedback:</a:t>
            </a:r>
            <a:br>
              <a:rPr lang="en-GB" sz="2400"/>
            </a:br>
            <a:r>
              <a:rPr lang="en-GB" sz="2400"/>
              <a:t>individual EBEs for a new data set using existing population parameters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99C222-43F7-465D-8FDA-85C0BB48D8F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85</a:t>
            </a:fld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71F983-8CB4-44B7-A0E0-168B39E218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12024" y="3349537"/>
            <a:ext cx="5688632" cy="3528392"/>
          </a:xfrm>
        </p:spPr>
        <p:txBody>
          <a:bodyPr>
            <a:normAutofit/>
          </a:bodyPr>
          <a:lstStyle/>
          <a:p>
            <a:pPr lvl="1"/>
            <a:r>
              <a:rPr lang="en-GB"/>
              <a:t>Useful in a therapeutic drug monitoring setting </a:t>
            </a:r>
          </a:p>
          <a:p>
            <a:pPr lvl="1"/>
            <a:r>
              <a:rPr lang="en-GB"/>
              <a:t>Or for generating exposure estimates with a particularly nasty model that you do not want to refit on new data </a:t>
            </a:r>
            <a:r>
              <a:rPr lang="en-GB">
                <a:sym typeface="Wingdings" panose="05000000000000000000" pitchFamily="2" charset="2"/>
              </a:rPr>
              <a:t></a:t>
            </a:r>
            <a:endParaRPr lang="en-GB"/>
          </a:p>
          <a:p>
            <a:pPr marL="457200" lvl="1" indent="0">
              <a:buNone/>
            </a:pP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8468FB-0720-4955-9329-DDD6629AB59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E4DEF6-39E0-489A-A28C-B33C7EEECBA6}"/>
              </a:ext>
            </a:extLst>
          </p:cNvPr>
          <p:cNvSpPr/>
          <p:nvPr/>
        </p:nvSpPr>
        <p:spPr>
          <a:xfrm>
            <a:off x="947428" y="1070639"/>
            <a:ext cx="8604956" cy="57246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KA1tr5posthoc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function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() {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ini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({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Specify previously obtained population estimates (e.g. from NONMEM or nlmixr)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lktr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1.18994619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#log ktr (/h)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lcl 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-2.01737477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#log Cl (L/h)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lv  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2.06631620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#log V (L)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prop.err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0.07883633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#proportional error (SD/mean)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add.err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0.37249666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#additive error (mg/L)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eta.ktr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0.2532964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eta.cl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0.08073339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eta.v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0.04490733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})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model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({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cl 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exp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(lcl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eta.cl)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v  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exp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(lv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eta.v)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ktr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exp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(lktr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eta.ktr)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(trns1) 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-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ktr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trns1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d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(trns2) 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ktr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trns1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ktr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trns2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d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(trns3) 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ktr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trns2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ktr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trns3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d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(trns4) 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ktr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trns3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ktr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trns4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d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(trns5) 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ktr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trns4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ktr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trns5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d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(central) 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ktr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trns5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(cl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v)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central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cp 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central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v</a:t>
            </a:r>
            <a:b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cp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prop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(prop.err)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add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(add.err)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})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}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run005ph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nlmixr2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(KA1tr5posthoc, PKdata, </a:t>
            </a:r>
          </a:p>
          <a:p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      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est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"posthoc"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Specify posthoc as estimation method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endParaRPr lang="en-GB" sz="1200"/>
          </a:p>
        </p:txBody>
      </p:sp>
    </p:spTree>
    <p:extLst>
      <p:ext uri="{BB962C8B-B14F-4D97-AF65-F5344CB8AC3E}">
        <p14:creationId xmlns:p14="http://schemas.microsoft.com/office/powerpoint/2010/main" val="186752062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22DF98-6E45-45E1-A242-9AE5DCA03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sz="2000"/>
              <a:t>Individual graphs for the five transit compartment model estimated using Bayesian feedback; perfect fit even though there was no population parameter estimation
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124C34F-83D4-48E4-82B5-1C60C977E42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061DE1-BEA6-4CE0-B351-587554B966D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86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3BD57A4-89D4-F721-99ED-B99E99C681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6994" y="908658"/>
            <a:ext cx="9898012" cy="5583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84381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B90AC-3E7F-487D-872B-AB35599A2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400"/>
              <a:t>Parameterisation and mu-referencing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99C222-43F7-465D-8FDA-85C0BB48D8F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87</a:t>
            </a:fld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71F983-8CB4-44B7-A0E0-168B39E218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/>
              <a:t>For SAEM, parameters must be defined using ‘mu-referencing’</a:t>
            </a:r>
          </a:p>
          <a:p>
            <a:r>
              <a:rPr lang="en-GB"/>
              <a:t>This means that inter-individual variability (IIV) parameters must be added onto population parameters</a:t>
            </a:r>
          </a:p>
          <a:p>
            <a:r>
              <a:rPr lang="en-GB"/>
              <a:t>This implies estimating log-parameters with the IIV added on the log-scale</a:t>
            </a:r>
          </a:p>
          <a:p>
            <a:r>
              <a:rPr lang="en-GB"/>
              <a:t>For FOCEi, mu-referencing is not strictly required, but is shown to provide superior estimation results</a:t>
            </a:r>
          </a:p>
          <a:p>
            <a:endParaRPr lang="en-GB"/>
          </a:p>
          <a:p>
            <a:r>
              <a:rPr lang="en-GB"/>
              <a:t>For a binary covariate (e.g. sex 0/1), the back-transformed estimate is a fold-change that can be re-written as a percentage change</a:t>
            </a:r>
          </a:p>
          <a:p>
            <a:pPr lvl="1"/>
            <a:endParaRPr lang="en-GB"/>
          </a:p>
          <a:p>
            <a:pPr lvl="1"/>
            <a:endParaRPr lang="en-GB"/>
          </a:p>
          <a:p>
            <a:pPr marL="457200" lvl="1" indent="0">
              <a:buNone/>
            </a:pP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8468FB-0720-4955-9329-DDD6629AB59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</p:spTree>
    <p:extLst>
      <p:ext uri="{BB962C8B-B14F-4D97-AF65-F5344CB8AC3E}">
        <p14:creationId xmlns:p14="http://schemas.microsoft.com/office/powerpoint/2010/main" val="322152744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B90AC-3E7F-487D-872B-AB35599A2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400"/>
              <a:t>Corresponding </a:t>
            </a:r>
            <a:r>
              <a:rPr lang="en-GB" sz="2400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 sz="2400">
                <a:solidFill>
                  <a:srgbClr val="B40000"/>
                </a:solidFill>
              </a:rPr>
              <a:t>r</a:t>
            </a:r>
            <a:r>
              <a:rPr lang="en-GB" sz="2400" baseline="30000">
                <a:solidFill>
                  <a:srgbClr val="B40000"/>
                </a:solidFill>
              </a:rPr>
              <a:t>2</a:t>
            </a:r>
            <a:r>
              <a:rPr lang="en-GB" sz="2400"/>
              <a:t> code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99C222-43F7-465D-8FDA-85C0BB48D8F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88</a:t>
            </a:fld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71F983-8CB4-44B7-A0E0-168B39E218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endParaRPr lang="en-GB"/>
          </a:p>
          <a:p>
            <a:pPr lvl="1"/>
            <a:endParaRPr lang="en-GB"/>
          </a:p>
          <a:p>
            <a:pPr lvl="1"/>
            <a:endParaRPr lang="en-GB"/>
          </a:p>
          <a:p>
            <a:pPr lvl="1"/>
            <a:endParaRPr lang="en-GB"/>
          </a:p>
          <a:p>
            <a:pPr marL="457200" lvl="1" indent="0">
              <a:buNone/>
            </a:pP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8468FB-0720-4955-9329-DDD6629AB59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74628D-FD7A-4A4B-93FC-392F1DF6D7C9}"/>
              </a:ext>
            </a:extLst>
          </p:cNvPr>
          <p:cNvSpPr/>
          <p:nvPr/>
        </p:nvSpPr>
        <p:spPr>
          <a:xfrm>
            <a:off x="1343472" y="980728"/>
            <a:ext cx="8352928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One compartment transit model with Sex on V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KAtr1_sexV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function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() {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ini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({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lktr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log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1.15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#log k transit (/h)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lcl 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log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0.135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#log CL (L/h)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lv  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log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8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#log V (L)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Sex_V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0.1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#log Sex on v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prop.err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0.15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#proportional error (SD/mean)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add.err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0.6 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#additive error (mg/L)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eta.ktr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0.5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eta.cl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0.1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eta.v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0.1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})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model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({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#Sex on volume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cl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exp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(lcl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eta.cl)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v 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exp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(lv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eta.v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Sex_V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SEX)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#the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SEX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covariate is 0 or 1 in the data set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ktr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exp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(lktr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eta.ktr)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d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(depot) 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-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ktr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depot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d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(central) 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ktr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trans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(cl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v)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central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d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(trans)   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ktr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depot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ktr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trans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       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cp 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central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v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cp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prop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(prop.err)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add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(add.err)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})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endParaRPr lang="en-GB" sz="120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120506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46F8D-B830-4D6C-97F1-47202217A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 sz="2400">
                <a:solidFill>
                  <a:srgbClr val="B40000"/>
                </a:solidFill>
              </a:rPr>
              <a:t>r</a:t>
            </a:r>
            <a:r>
              <a:rPr lang="en-GB" sz="2400" baseline="30000">
                <a:solidFill>
                  <a:srgbClr val="B40000"/>
                </a:solidFill>
              </a:rPr>
              <a:t>2</a:t>
            </a:r>
            <a:r>
              <a:rPr lang="en-GB"/>
              <a:t> output: mu-referenced sex on V (log-scale)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156CB4-23EE-4D64-B02F-86863166E4B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EECF8C-CF5C-4D08-99DB-6FC0B698B1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89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054F8B1-8E1F-5ABA-0FD2-D31DAABFA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392" y="995023"/>
            <a:ext cx="9231013" cy="4867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2382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46F8D-B830-4D6C-97F1-47202217A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Adding extra doses (expand the existing eventTable): </a:t>
            </a:r>
            <a:br>
              <a:rPr lang="en-GB"/>
            </a:br>
            <a:r>
              <a:rPr lang="en-GB"/>
              <a:t>three additional infusions in the central compartment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156CB4-23EE-4D64-B02F-86863166E4B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EECF8C-CF5C-4D08-99DB-6FC0B698B1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9</a:t>
            </a:fld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DAE114B-8401-4B4C-A22E-A002FF7E468D}"/>
              </a:ext>
            </a:extLst>
          </p:cNvPr>
          <p:cNvSpPr/>
          <p:nvPr/>
        </p:nvSpPr>
        <p:spPr>
          <a:xfrm>
            <a:off x="1991544" y="1340768"/>
            <a:ext cx="8352928" cy="29238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GB" sz="120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Extend the eventTable by adding three infusions to the central compartment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Remember: updates to the eventTable are cumulative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ev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$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add.dosing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dose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250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      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#mg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nbr.doses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3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   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#add three doses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dosing.to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2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   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#add them to the second ODE in the model (=central)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dosing.interval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12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#h; set the doses 12 hours apart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rate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125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      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#mg/h; infuse at a rate of 125 mg/h, resulting in 2-hour infusions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start.time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36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#h; have the three doses start at 36h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Res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data.frame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rxSolve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(modKA1, Params, ev))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endParaRPr lang="en-GB" sz="120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397492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B90AC-3E7F-487D-872B-AB35599A2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400"/>
              <a:t>Parameterisation and mu-referencing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99C222-43F7-465D-8FDA-85C0BB48D8F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90</a:t>
            </a:fld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71F983-8CB4-44B7-A0E0-168B39E218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For a binary covariate (e.g. sex 0/1; female/males), the back-transformed estimate is a fold-change that can be re-written as a percentage change</a:t>
            </a:r>
          </a:p>
          <a:p>
            <a:r>
              <a:rPr lang="en-GB" dirty="0"/>
              <a:t>The estimated 0.404 (95%CI: </a:t>
            </a:r>
            <a:r>
              <a:rPr lang="en-GB"/>
              <a:t>-0.0653/0.874</a:t>
            </a:r>
            <a:r>
              <a:rPr lang="en-GB" dirty="0"/>
              <a:t>) translates using </a:t>
            </a:r>
          </a:p>
          <a:p>
            <a:pPr marL="0" indent="0">
              <a:buNone/>
            </a:pPr>
            <a:r>
              <a:rPr lang="en-GB" dirty="0"/>
              <a:t>		</a:t>
            </a:r>
            <a:r>
              <a:rPr lang="en-GB" sz="2000" b="1" dirty="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exp(c(0.404, </a:t>
            </a:r>
            <a:r>
              <a:rPr lang="en-GB" sz="20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-0.0653, </a:t>
            </a:r>
            <a:r>
              <a:rPr lang="en-GB" sz="2000" b="1" dirty="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0.874))</a:t>
            </a:r>
          </a:p>
          <a:p>
            <a:pPr marL="0" indent="0">
              <a:buNone/>
            </a:pPr>
            <a:r>
              <a:rPr lang="en-GB" dirty="0"/>
              <a:t>	to a fold-change estimate of </a:t>
            </a:r>
            <a:br>
              <a:rPr lang="en-GB" dirty="0"/>
            </a:br>
            <a:r>
              <a:rPr lang="en-GB" dirty="0"/>
              <a:t>		1.498 (95%CI: 0.937/2.397) </a:t>
            </a:r>
          </a:p>
          <a:p>
            <a:pPr marL="0" indent="0">
              <a:buNone/>
            </a:pPr>
            <a:r>
              <a:rPr lang="en-GB" dirty="0"/>
              <a:t>	which corresponds to an increase of </a:t>
            </a:r>
            <a:br>
              <a:rPr lang="en-GB" dirty="0"/>
            </a:br>
            <a:r>
              <a:rPr lang="en-GB" dirty="0"/>
              <a:t>	</a:t>
            </a:r>
            <a:r>
              <a:rPr lang="en-GB"/>
              <a:t>	49.9% </a:t>
            </a:r>
            <a:r>
              <a:rPr lang="en-GB" dirty="0"/>
              <a:t>(95%CI: -6.3%/140%) </a:t>
            </a:r>
          </a:p>
          <a:p>
            <a:pPr marL="0" indent="0">
              <a:buNone/>
            </a:pPr>
            <a:r>
              <a:rPr lang="en-GB" dirty="0"/>
              <a:t>	for males compared to females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marL="457200" lvl="1" indent="0">
              <a:buNone/>
            </a:pP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8468FB-0720-4955-9329-DDD6629AB59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</p:spTree>
    <p:extLst>
      <p:ext uri="{BB962C8B-B14F-4D97-AF65-F5344CB8AC3E}">
        <p14:creationId xmlns:p14="http://schemas.microsoft.com/office/powerpoint/2010/main" val="24233159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B90AC-3E7F-487D-872B-AB35599A2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400"/>
              <a:t>mu-referencing and allometric scaling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99C222-43F7-465D-8FDA-85C0BB48D8F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91</a:t>
            </a:fld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7171F983-8CB4-44B7-A0E0-168B39E2184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GB"/>
                  <a:t>For a standard allometric equation we would use: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𝑃𝑜𝑝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type m:val="skw"/>
                                <m:ctrlPr>
                                  <a:rPr lang="en-GB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𝑊𝑇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70</m:t>
                                </m:r>
                              </m:den>
                            </m:f>
                          </m:e>
                        </m:d>
                      </m:e>
                      <m:sup>
                        <m:f>
                          <m:fPr>
                            <m:type m:val="skw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</m:sup>
                    </m:sSup>
                  </m:oMath>
                </a14:m>
                <a:endParaRPr lang="en-GB"/>
              </a:p>
              <a:p>
                <a:endParaRPr lang="en-GB"/>
              </a:p>
              <a:p>
                <a:r>
                  <a:rPr lang="en-GB"/>
                  <a:t>Take the log on both sides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𝑙𝑜𝑔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𝐶𝐿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𝑙𝑜𝑔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𝐶𝐿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𝑃𝑜𝑝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𝑙𝑜𝑔</m:t>
                    </m:r>
                    <m:d>
                      <m:dPr>
                        <m:begChr m:val="["/>
                        <m:endChr m:val="]"/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type m:val="skw"/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GB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𝑊𝑇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70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f>
                              <m:fPr>
                                <m:type m:val="skw"/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4</m:t>
                                </m:r>
                              </m:den>
                            </m:f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𝑙𝑜𝑔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𝜂</m:t>
                            </m:r>
                          </m:sup>
                        </m:sSup>
                      </m:e>
                    </m:d>
                  </m:oMath>
                </a14:m>
                <a:endParaRPr lang="en-GB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𝑙𝑜𝑔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𝐶𝐿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𝑙𝑜𝑔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𝐶𝐿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𝑃𝑜𝑝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>
                      <m:fPr>
                        <m:type m:val="skw"/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𝑙𝑜𝑔</m:t>
                    </m:r>
                    <m:d>
                      <m:dPr>
                        <m:begChr m:val="["/>
                        <m:endChr m:val="]"/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skw"/>
                            <m:ctrlP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GB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𝑊𝑇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70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</m:oMath>
                </a14:m>
                <a:endParaRPr lang="en-US"/>
              </a:p>
              <a:p>
                <a:endParaRPr lang="en-US"/>
              </a:p>
              <a:p>
                <a:r>
                  <a:rPr lang="en-US"/>
                  <a:t>And back-transforming: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𝐶𝐿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𝑙𝑜𝑔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𝐶𝐿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𝑃𝑜𝑝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type m:val="skw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𝑙𝑜𝑔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type m:val="skw"/>
                                <m:ctrlPr>
                                  <a:rPr lang="en-GB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GB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𝑊𝑇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70</m:t>
                                </m:r>
                              </m:den>
                            </m:f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</m:sup>
                    </m:sSup>
                  </m:oMath>
                </a14:m>
                <a:endParaRPr lang="en-GB"/>
              </a:p>
              <a:p>
                <a:pPr lvl="1"/>
                <a:endParaRPr lang="en-GB"/>
              </a:p>
              <a:p>
                <a:pPr lvl="1"/>
                <a:endParaRPr lang="en-GB"/>
              </a:p>
              <a:p>
                <a:pPr lvl="1"/>
                <a:endParaRPr lang="en-GB"/>
              </a:p>
              <a:p>
                <a:pPr lvl="1"/>
                <a:endParaRPr lang="en-GB"/>
              </a:p>
              <a:p>
                <a:pPr marL="457200" lvl="1" indent="0">
                  <a:buNone/>
                </a:pPr>
                <a:endParaRPr lang="en-GB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7171F983-8CB4-44B7-A0E0-168B39E2184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24" t="-94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8468FB-0720-4955-9329-DDD6629AB59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</p:spTree>
    <p:extLst>
      <p:ext uri="{BB962C8B-B14F-4D97-AF65-F5344CB8AC3E}">
        <p14:creationId xmlns:p14="http://schemas.microsoft.com/office/powerpoint/2010/main" val="260587642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B90AC-3E7F-487D-872B-AB35599A2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400"/>
              <a:t>Corresponding </a:t>
            </a:r>
            <a:r>
              <a:rPr lang="en-GB" sz="2400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 sz="2400">
                <a:solidFill>
                  <a:srgbClr val="B40000"/>
                </a:solidFill>
              </a:rPr>
              <a:t>r</a:t>
            </a:r>
            <a:r>
              <a:rPr lang="en-GB" sz="2400" baseline="30000">
                <a:solidFill>
                  <a:srgbClr val="B40000"/>
                </a:solidFill>
              </a:rPr>
              <a:t>2</a:t>
            </a:r>
            <a:r>
              <a:rPr lang="en-GB" sz="2400"/>
              <a:t> code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99C222-43F7-465D-8FDA-85C0BB48D8F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92</a:t>
            </a:fld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71F983-8CB4-44B7-A0E0-168B39E218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endParaRPr lang="en-GB"/>
          </a:p>
          <a:p>
            <a:pPr lvl="1"/>
            <a:r>
              <a:rPr lang="en-GB"/>
              <a:t>Code is most stable if transformations are carried out in the data file instead of in the model code, especially for SAEM: </a:t>
            </a:r>
          </a:p>
          <a:p>
            <a:pPr lvl="1"/>
            <a:endParaRPr lang="en-GB"/>
          </a:p>
          <a:p>
            <a:pPr lvl="1"/>
            <a:endParaRPr lang="en-GB"/>
          </a:p>
          <a:p>
            <a:pPr marL="457200" lvl="1" indent="0">
              <a:buNone/>
            </a:pP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8468FB-0720-4955-9329-DDD6629AB59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74628D-FD7A-4A4B-93FC-392F1DF6D7C9}"/>
              </a:ext>
            </a:extLst>
          </p:cNvPr>
          <p:cNvSpPr/>
          <p:nvPr/>
        </p:nvSpPr>
        <p:spPr>
          <a:xfrm>
            <a:off x="1415480" y="2598003"/>
            <a:ext cx="8352928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Using standard R syntax: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PKdata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$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logWT70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log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(PKdata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$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WT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70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Or using data.table syntax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PKdata[,logWT70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:</a:t>
            </a:r>
            <a:r>
              <a:rPr lang="en-US" sz="1200" b="1">
                <a:solidFill>
                  <a:srgbClr val="A4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=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log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(WT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70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)]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endParaRPr lang="en-GB" sz="120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235659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B90AC-3E7F-487D-872B-AB35599A2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400"/>
              <a:t>Corresponding </a:t>
            </a:r>
            <a:r>
              <a:rPr lang="en-GB" sz="2400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 sz="2400">
                <a:solidFill>
                  <a:srgbClr val="B40000"/>
                </a:solidFill>
              </a:rPr>
              <a:t>r</a:t>
            </a:r>
            <a:r>
              <a:rPr lang="en-GB" sz="2400" baseline="30000">
                <a:solidFill>
                  <a:srgbClr val="B40000"/>
                </a:solidFill>
              </a:rPr>
              <a:t>2</a:t>
            </a:r>
            <a:r>
              <a:rPr lang="en-GB" sz="2400"/>
              <a:t> code: allometric scaling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99C222-43F7-465D-8FDA-85C0BB48D8F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93</a:t>
            </a:fld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71F983-8CB4-44B7-A0E0-168B39E218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endParaRPr lang="en-GB"/>
          </a:p>
          <a:p>
            <a:pPr lvl="1"/>
            <a:endParaRPr lang="en-GB"/>
          </a:p>
          <a:p>
            <a:pPr lvl="1"/>
            <a:endParaRPr lang="en-GB"/>
          </a:p>
          <a:p>
            <a:pPr lvl="1"/>
            <a:endParaRPr lang="en-GB"/>
          </a:p>
          <a:p>
            <a:pPr marL="457200" lvl="1" indent="0">
              <a:buNone/>
            </a:pP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8468FB-0720-4955-9329-DDD6629AB59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74628D-FD7A-4A4B-93FC-392F1DF6D7C9}"/>
              </a:ext>
            </a:extLst>
          </p:cNvPr>
          <p:cNvSpPr/>
          <p:nvPr/>
        </p:nvSpPr>
        <p:spPr>
          <a:xfrm>
            <a:off x="1343472" y="980728"/>
            <a:ext cx="8352928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One.comp.transit.allo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function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() {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ini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({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lktr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log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1.15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#log k transit (/h)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lcl 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log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0.15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#log Cl (L/hr)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lv  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log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7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#log V (L)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ALLC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fix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0.75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#allometric exponent cl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ALLV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fix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1.00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#allometric exponent v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prop.err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0.15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#proportional error (SD/mean)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add.err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0.6 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#additive error (mg/L)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eta.ktr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0.5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eta.cl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0.1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eta.v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0.1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})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model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({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#Allometric scaling on weight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cl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exp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(lcl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eta.cl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ALLC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logWT70)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v 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exp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(lv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eta.v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ALLV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logWT70)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ktr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exp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(lktr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eta.ktr)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       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(depot)   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-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ktr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depot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d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(central) 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ktr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trans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(cl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v)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central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d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(trans)   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ktr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depot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ktr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trans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       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cp 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central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v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       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cp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prop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(prop.err)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add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(add.err)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})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}</a:t>
            </a:r>
            <a:endParaRPr lang="en-GB" sz="120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39231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46F8D-B830-4D6C-97F1-47202217A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 sz="2400" dirty="0">
                <a:solidFill>
                  <a:srgbClr val="B40000"/>
                </a:solidFill>
              </a:rPr>
              <a:t>r</a:t>
            </a:r>
            <a:r>
              <a:rPr lang="en-GB" sz="2400" baseline="30000" dirty="0">
                <a:solidFill>
                  <a:srgbClr val="B40000"/>
                </a:solidFill>
              </a:rPr>
              <a:t>2</a:t>
            </a:r>
            <a:r>
              <a:rPr lang="en-GB" dirty="0"/>
              <a:t> output: allometric scaling ODEs using </a:t>
            </a:r>
            <a:r>
              <a:rPr lang="en-GB" dirty="0" err="1"/>
              <a:t>FOCEi</a:t>
            </a:r>
            <a:br>
              <a:rPr lang="en-GB" dirty="0"/>
            </a:br>
            <a:r>
              <a:rPr lang="en-GB" dirty="0"/>
              <a:t>Change in OFV compared to model without allometric scaling: </a:t>
            </a:r>
            <a:r>
              <a:rPr lang="en-GB"/>
              <a:t>-29.625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156CB4-23EE-4D64-B02F-86863166E4B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EECF8C-CF5C-4D08-99DB-6FC0B698B1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94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1389674-4394-03E6-CA1A-9746BC4E8C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322" y="1099295"/>
            <a:ext cx="9269119" cy="4867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72193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FCACC-21A9-4B8E-9569-CFC6A4D3F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Hands-on session V: running an </a:t>
            </a:r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 sz="2400" dirty="0">
                <a:solidFill>
                  <a:srgbClr val="B40000"/>
                </a:solidFill>
              </a:rPr>
              <a:t>r</a:t>
            </a:r>
            <a:r>
              <a:rPr lang="en-GB" sz="2400" baseline="30000" dirty="0">
                <a:solidFill>
                  <a:srgbClr val="B40000"/>
                </a:solidFill>
              </a:rPr>
              <a:t>2</a:t>
            </a:r>
            <a:r>
              <a:rPr lang="en-US" dirty="0"/>
              <a:t> </a:t>
            </a:r>
            <a:r>
              <a:rPr lang="en-US" dirty="0" err="1"/>
              <a:t>posthoc</a:t>
            </a:r>
            <a:r>
              <a:rPr lang="en-US" dirty="0"/>
              <a:t> analysis and implementing covariates using mu-referencing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B50F19-0241-47E0-BB7D-DA141CDB76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Examine the code </a:t>
            </a:r>
            <a:r>
              <a:rPr lang="en-GB"/>
              <a:t>in HandsOn_</a:t>
            </a:r>
            <a:r>
              <a:rPr lang="en-GB" dirty="0"/>
              <a:t>5.R to run a </a:t>
            </a:r>
            <a:r>
              <a:rPr lang="en-GB" dirty="0" err="1"/>
              <a:t>posthoc</a:t>
            </a:r>
            <a:r>
              <a:rPr lang="en-GB" dirty="0"/>
              <a:t> analysis</a:t>
            </a:r>
          </a:p>
          <a:p>
            <a:r>
              <a:rPr lang="en-GB" dirty="0"/>
              <a:t>Examine the code </a:t>
            </a:r>
            <a:r>
              <a:rPr lang="en-GB"/>
              <a:t>in HandsOn _</a:t>
            </a:r>
            <a:r>
              <a:rPr lang="en-GB" dirty="0"/>
              <a:t>5.R to run a covariate analysis with additive on log-scale covariate implementation</a:t>
            </a:r>
          </a:p>
          <a:p>
            <a:pPr lvl="1"/>
            <a:r>
              <a:rPr lang="en-GB" dirty="0"/>
              <a:t>Binary covariate (sex)</a:t>
            </a:r>
          </a:p>
          <a:p>
            <a:pPr lvl="1"/>
            <a:r>
              <a:rPr lang="en-GB" dirty="0"/>
              <a:t>Continuous covariate (weight)</a:t>
            </a:r>
          </a:p>
          <a:p>
            <a:r>
              <a:rPr lang="en-GB" dirty="0"/>
              <a:t>Modify the allometrically scaled model with fixed exponents to examine what happens when you set them free</a:t>
            </a:r>
          </a:p>
          <a:p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AC6208-91BD-4E6C-B660-6AE2A7684EF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6BDDBA-7DBB-4BFD-B3B2-120656CAAE5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95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863269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46F8D-B830-4D6C-97F1-47202217A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 sz="2400">
                <a:solidFill>
                  <a:srgbClr val="B40000"/>
                </a:solidFill>
              </a:rPr>
              <a:t>r</a:t>
            </a:r>
            <a:r>
              <a:rPr lang="en-GB" sz="2400" baseline="30000">
                <a:solidFill>
                  <a:srgbClr val="B40000"/>
                </a:solidFill>
              </a:rPr>
              <a:t>2</a:t>
            </a:r>
            <a:r>
              <a:rPr lang="en-GB"/>
              <a:t> output: allometric scaling ODEs using FOCEi</a:t>
            </a:r>
            <a:br>
              <a:rPr lang="en-GB"/>
            </a:br>
            <a:r>
              <a:rPr lang="en-GB"/>
              <a:t>Freely estimated exponents: drop of only 1.67 points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156CB4-23EE-4D64-B02F-86863166E4B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EECF8C-CF5C-4D08-99DB-6FC0B698B1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96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B2A8ED-78D1-A468-5127-180E37E1BE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392" y="1099295"/>
            <a:ext cx="9202434" cy="4829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61907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B90AC-3E7F-487D-872B-AB35599A2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400"/>
              <a:t>PKPD analysis with </a:t>
            </a:r>
            <a:r>
              <a:rPr lang="en-GB" sz="2400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 sz="2400">
                <a:solidFill>
                  <a:srgbClr val="B40000"/>
                </a:solidFill>
              </a:rPr>
              <a:t>r</a:t>
            </a:r>
            <a:r>
              <a:rPr lang="en-GB" sz="2400" baseline="30000">
                <a:solidFill>
                  <a:srgbClr val="B40000"/>
                </a:solidFill>
              </a:rPr>
              <a:t>2</a:t>
            </a:r>
            <a:r>
              <a:rPr lang="en-GB" sz="2400"/>
              <a:t>: sequential estimation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99C222-43F7-465D-8FDA-85C0BB48D8F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97</a:t>
            </a:fld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71F983-8CB4-44B7-A0E0-168B39E218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GB"/>
              <a:t>First approach: use EBEs from a previous PK model to define PK profiles and estimate PKPD relationship</a:t>
            </a:r>
          </a:p>
          <a:p>
            <a:pPr lvl="1"/>
            <a:r>
              <a:rPr lang="en-GB"/>
              <a:t>Extract EBEs from nlmixr2 object and merge to PKPD data file</a:t>
            </a:r>
          </a:p>
          <a:p>
            <a:pPr lvl="1"/>
            <a:endParaRPr lang="en-GB"/>
          </a:p>
          <a:p>
            <a:pPr lvl="1"/>
            <a:endParaRPr lang="en-GB"/>
          </a:p>
          <a:p>
            <a:pPr lvl="1"/>
            <a:endParaRPr lang="en-GB"/>
          </a:p>
          <a:p>
            <a:pPr marL="457200" lvl="1" indent="0">
              <a:buNone/>
            </a:pP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8468FB-0720-4955-9329-DDD6629AB59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74628D-FD7A-4A4B-93FC-392F1DF6D7C9}"/>
              </a:ext>
            </a:extLst>
          </p:cNvPr>
          <p:cNvSpPr/>
          <p:nvPr/>
        </p:nvSpPr>
        <p:spPr>
          <a:xfrm>
            <a:off x="1225689" y="2636912"/>
            <a:ext cx="8352928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load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file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“run007F.Rdata"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#Use the one compartment transit model to start the PD analysis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EBEs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as.data.table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(run007F)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EBEs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EBEs[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!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duplicated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(ID), .(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ID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as.numeric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as.character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(ID)),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IKTR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ktr, 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ICL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cl, 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IV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v)]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PKPDdata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fread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"warfarin_dat.csv"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</a:p>
          <a:p>
            <a:endParaRPr lang="en-US" sz="1200" i="1">
              <a:solidFill>
                <a:srgbClr val="8F5902"/>
              </a:solidFill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#Change variable names to upper case (not strictly necessary)</a:t>
            </a:r>
            <a:b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setnames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(PKPDdata,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names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(dataF),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toupper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names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(dataF)))</a:t>
            </a:r>
          </a:p>
          <a:p>
            <a:endParaRPr lang="en-US" sz="1200" i="1">
              <a:solidFill>
                <a:srgbClr val="8F5902"/>
              </a:solidFill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#Generate MDV data items</a:t>
            </a:r>
            <a:b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PKPDdata[, MDV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:</a:t>
            </a:r>
            <a:r>
              <a:rPr lang="en-US" sz="1200" b="1">
                <a:solidFill>
                  <a:srgbClr val="A4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ifelse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is.na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(DV),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)]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PKPDdata[, MDV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:</a:t>
            </a:r>
            <a:r>
              <a:rPr lang="en-US" sz="1200" b="1">
                <a:solidFill>
                  <a:srgbClr val="A4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ifelse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(AMT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&gt;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MDV)]</a:t>
            </a:r>
          </a:p>
          <a:p>
            <a:endParaRPr lang="en-US" sz="1200" i="1">
              <a:solidFill>
                <a:srgbClr val="8F5902"/>
              </a:solidFill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#Merge data with PK EBEs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PDdata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merge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(PKPDdata, EBEs, 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by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"ID"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all.x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TRUE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endParaRPr lang="en-US" sz="1200"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remove PK measurements from file so as to not confuse the vpcPlot later on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PDdata[, DEL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:</a:t>
            </a:r>
            <a:r>
              <a:rPr lang="en-US" sz="1200" b="1">
                <a:solidFill>
                  <a:srgbClr val="A4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ifelse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(DVID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==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&amp;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AMT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==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0)]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Pddata &lt;- Pddata[DEL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==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0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]</a:t>
            </a:r>
            <a:endParaRPr lang="en-GB" sz="120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260378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B90AC-3E7F-487D-872B-AB35599A2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400"/>
              <a:t>PKPD analysis with </a:t>
            </a:r>
            <a:r>
              <a:rPr lang="en-GB" sz="2400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 sz="2400">
                <a:solidFill>
                  <a:srgbClr val="B40000"/>
                </a:solidFill>
              </a:rPr>
              <a:t>r</a:t>
            </a:r>
            <a:r>
              <a:rPr lang="en-GB" sz="2400" baseline="30000">
                <a:solidFill>
                  <a:srgbClr val="B40000"/>
                </a:solidFill>
              </a:rPr>
              <a:t>2</a:t>
            </a:r>
            <a:r>
              <a:rPr lang="en-GB" sz="2400"/>
              <a:t>: define turnover model using PK EBEs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99C222-43F7-465D-8FDA-85C0BB48D8F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98</a:t>
            </a:fld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71F983-8CB4-44B7-A0E0-168B39E218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endParaRPr lang="en-GB"/>
          </a:p>
          <a:p>
            <a:pPr lvl="1"/>
            <a:endParaRPr lang="en-GB"/>
          </a:p>
          <a:p>
            <a:pPr lvl="1"/>
            <a:endParaRPr lang="en-GB"/>
          </a:p>
          <a:p>
            <a:pPr marL="457200" lvl="1" indent="0">
              <a:buNone/>
            </a:pP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8468FB-0720-4955-9329-DDD6629AB59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74628D-FD7A-4A4B-93FC-392F1DF6D7C9}"/>
              </a:ext>
            </a:extLst>
          </p:cNvPr>
          <p:cNvSpPr/>
          <p:nvPr/>
        </p:nvSpPr>
        <p:spPr>
          <a:xfrm>
            <a:off x="1148272" y="1099295"/>
            <a:ext cx="8352928" cy="54476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KA1tr1IPP_PDtoemax1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function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() {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ini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({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tc50 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log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#log ec50 (mg/L)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tkout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log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0.05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#log tkout (/h)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te0  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log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100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#log e0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eta.c50 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.5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eta.kout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.1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eta.e0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.1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eps.pdadd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100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})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model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({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c50 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exp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(tc50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eta.c50)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kout 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exp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(tkout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eta.kout)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e0 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exp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(te0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eta.e0)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PK parameters from input data set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ktr 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IKTR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cl 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ICL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v 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IV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cp 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central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v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PD 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cp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(c50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cp)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effect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e0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kin 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e0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kout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d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(depot)   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-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ktr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depot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d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(central) 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ktr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trans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cl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v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central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d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(trans)   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ktr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depot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ktr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trans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d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(effect)  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kin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PD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kout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effect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effect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add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(eps.pdadd)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})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}</a:t>
            </a:r>
            <a:endParaRPr lang="en-GB" sz="120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802042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AA0D86-B157-43B9-8D5F-F5ACCCB04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/>
              <a:t>Individual graphs for turnover Emax PD model with PK using EBEs
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DAAE7-384A-4933-8779-5FF3234F10D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D3ABEE-15D1-4E26-B8CE-EC8BCC3C410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99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6E3F1D6-6503-4D05-9118-F5FE56A372D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003300"/>
            <a:ext cx="9893300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779150"/>
      </p:ext>
    </p:extLst>
  </p:cSld>
  <p:clrMapOvr>
    <a:masterClrMapping/>
  </p:clrMapOvr>
</p:sld>
</file>

<file path=ppt/theme/theme1.xml><?xml version="1.0" encoding="utf-8"?>
<a:theme xmlns:a="http://schemas.openxmlformats.org/drawingml/2006/main" name="OccamsPresentation">
  <a:themeElements>
    <a:clrScheme name="Custom 3">
      <a:dk1>
        <a:srgbClr val="3B3B3B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902C10"/>
      </a:accent2>
      <a:accent3>
        <a:srgbClr val="9BBB59"/>
      </a:accent3>
      <a:accent4>
        <a:srgbClr val="8064A2"/>
      </a:accent4>
      <a:accent5>
        <a:srgbClr val="4BACC6"/>
      </a:accent5>
      <a:accent6>
        <a:srgbClr val="E08836"/>
      </a:accent6>
      <a:hlink>
        <a:srgbClr val="902C10"/>
      </a:hlink>
      <a:folHlink>
        <a:srgbClr val="902C10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F672098E-E704-41C2-B233-A5DE79514A81}" vid="{05D70944-1DEC-4194-BA18-DA1D17F1F2A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6337</TotalTime>
  <Words>11318</Words>
  <Application>Microsoft Office PowerPoint</Application>
  <PresentationFormat>Widescreen</PresentationFormat>
  <Paragraphs>795</Paragraphs>
  <Slides>115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115</vt:i4>
      </vt:variant>
    </vt:vector>
  </HeadingPairs>
  <TitlesOfParts>
    <vt:vector size="124" baseType="lpstr">
      <vt:lpstr>Arial</vt:lpstr>
      <vt:lpstr>Calibri</vt:lpstr>
      <vt:lpstr>Cambria</vt:lpstr>
      <vt:lpstr>Cambria Math</vt:lpstr>
      <vt:lpstr>Century Gothic</vt:lpstr>
      <vt:lpstr>Consolas</vt:lpstr>
      <vt:lpstr>Courier New</vt:lpstr>
      <vt:lpstr>Wingdings</vt:lpstr>
      <vt:lpstr>OccamsPresentation</vt:lpstr>
      <vt:lpstr>Simulation and parameter estimation with rxode2 and nlmixr2</vt:lpstr>
      <vt:lpstr>Course outline</vt:lpstr>
      <vt:lpstr>rxode2 simulation software in R</vt:lpstr>
      <vt:lpstr>Basic example load the library and define the ODEs</vt:lpstr>
      <vt:lpstr>Compile the model and set the parameter values</vt:lpstr>
      <vt:lpstr>Create an eventTable that defines the doses and the sampling times</vt:lpstr>
      <vt:lpstr>Solve the equations and plot the results</vt:lpstr>
      <vt:lpstr>Single bolus dose in the first (depot) compartment</vt:lpstr>
      <vt:lpstr>Adding extra doses (expand the existing eventTable):  three additional infusions in the central compartment</vt:lpstr>
      <vt:lpstr>Multiple dose in different compartments Only the first dose goes into the depot (first) compartment</vt:lpstr>
      <vt:lpstr>Extend the model: add a transit compartment…</vt:lpstr>
      <vt:lpstr>...adding a transit compartment between depot and central</vt:lpstr>
      <vt:lpstr>Or with five transit compartments and only bolus doses in the depot…</vt:lpstr>
      <vt:lpstr>...adding 5 transit compartments between depot and central  and giving 4 bolus doses in the 1st  (depot) compartment</vt:lpstr>
      <vt:lpstr>Alternatively: use NONMEM-style dataset as input</vt:lpstr>
      <vt:lpstr>Hands-on session I: rxode2 simulations</vt:lpstr>
      <vt:lpstr>Assess the data before you start analysis</vt:lpstr>
      <vt:lpstr>Our warfarin data file: a simple ggplot to provide an impression</vt:lpstr>
      <vt:lpstr>Change the x-axis from hours to days and add a proper label using the xgx helper xgx_scale_x_time_units(units_dataset = "hours", units_plot = "days")
</vt:lpstr>
      <vt:lpstr>The data set has two types of profiles…
</vt:lpstr>
      <vt:lpstr>...but you can also group by rich day 1 and sparse later days...
</vt:lpstr>
      <vt:lpstr>Switch to semi-log scale using xgx helper xgx_scale_y_log10()
Any clues to what model we should use?</vt:lpstr>
      <vt:lpstr>xgx can also add nice summary information if data has nominal times:  summaries of mean plus 95% CI
xgx_geom_ci(aes(x = TIME, color = NULL, group = NULL, shape = NULL), conf_level = 0.95)</vt:lpstr>
      <vt:lpstr>On linear scale this would result in a CI crossing zero because CIs are assumed symmetrical
</vt:lpstr>
      <vt:lpstr>...so perhaps a median and 95% of the data would be more suitable
xgx_geom_pi(aes(x = TIME, color = NULL, group = NULL, shape = NULL)</vt:lpstr>
      <vt:lpstr>There appears to be a delay in absorption…</vt:lpstr>
      <vt:lpstr>You need to simulate before you can estimate</vt:lpstr>
      <vt:lpstr>nlmixr2 is an open-source R package</vt:lpstr>
      <vt:lpstr>nlmixr2 is a well-embedded open-source R package</vt:lpstr>
      <vt:lpstr>… and nlmixr2 has some amazing new features!</vt:lpstr>
      <vt:lpstr>nlmixr performance: do I get the same results when I switch from my usual estimation tool to nlmixr?</vt:lpstr>
      <vt:lpstr>500 sparse data sets are analysed using both NONMEM/FOCEi and nlmixr/FOCEi. Each marker is a single paired data set result for clearance for NONMEM on the x-axis and nlmixr/FOCEi on the y-axis: results are highly correlated (r=1.00), and lie on the line of identity (diagonal black line)</vt:lpstr>
      <vt:lpstr>Central volume (Vc): Top panel: FOCEi estimates, bottom panel: SAEM estimates
Dark lines: NONMEM/MONOLIX, light lines: nlmixr</vt:lpstr>
      <vt:lpstr>SE of theta estimates for Vc: very good match across software packages  Top panel: FOCEi estimates, bottom panel: SAEM estimates
Dark lines: NONMEM/MONOLIX, light lines: nlmixr</vt:lpstr>
      <vt:lpstr>Defining nlmixr2 models</vt:lpstr>
      <vt:lpstr>Defining nlmixr2 models</vt:lpstr>
      <vt:lpstr>Defining nlmixr2 models</vt:lpstr>
      <vt:lpstr>Running nlmixr2 models: the full model</vt:lpstr>
      <vt:lpstr>Running nlmixr2 models: check the model code</vt:lpstr>
      <vt:lpstr>Running nlmixr2 models: check the model code</vt:lpstr>
      <vt:lpstr>Running nlmixr2 models with the nlmixr2 command</vt:lpstr>
      <vt:lpstr>nlmixr2 output for SAEM</vt:lpstr>
      <vt:lpstr>The labels in the ini block end up in the output, and the log-transformed parameters are returned with a back-transformation and 95%CIs</vt:lpstr>
      <vt:lpstr>Running nlmixr2 models: save the object, and examine parameter trace plots when using SAEM to check convergence</vt:lpstr>
      <vt:lpstr>Traceplot for SAEM parameter estimates using traceplot command
</vt:lpstr>
      <vt:lpstr>nlmixr2 is linked to ggPMX</vt:lpstr>
      <vt:lpstr>nlmixr2 is linked to ggPMX</vt:lpstr>
      <vt:lpstr>nlmixr2 is linked to ggPMX</vt:lpstr>
      <vt:lpstr>nlmixr2 is linked to ggPMX</vt:lpstr>
      <vt:lpstr>nlmixr2 is linked to ggPMX</vt:lpstr>
      <vt:lpstr>nlmixr2 is linked to Ben Guiastrennec's xpose* package that uses ggplot2</vt:lpstr>
      <vt:lpstr>nlmixr2 is linked to Ben Guiastrennec's xpose* package that uses ggplot2</vt:lpstr>
      <vt:lpstr>DV vs IPRED using xpose
</vt:lpstr>
      <vt:lpstr>nlmixr2 is linked to Ron Keizer's vpc* package</vt:lpstr>
      <vt:lpstr>VPC for the base model on linear scale...
</vt:lpstr>
      <vt:lpstr>...and on log scale </vt:lpstr>
      <vt:lpstr>...and on log scale. It's super fast   </vt:lpstr>
      <vt:lpstr>Alternatively using direct Ron Keizer code so you only need to simulate once</vt:lpstr>
      <vt:lpstr>nlmixr2 can generate individual graphs using augPred</vt:lpstr>
      <vt:lpstr>nlmixr2 can generate individual graphs using augPred</vt:lpstr>
      <vt:lpstr>use augPred output to plot using your favourite package…</vt:lpstr>
      <vt:lpstr>..like lattice
</vt:lpstr>
      <vt:lpstr>Solved systems and ODEs…</vt:lpstr>
      <vt:lpstr>Running nlmixr2 for a system of ODEs using FOCEi</vt:lpstr>
      <vt:lpstr>nlmixr2 output for FOCEi with ODEs</vt:lpstr>
      <vt:lpstr>Hands-on session II: running nlmixr2 and diagnostics</vt:lpstr>
      <vt:lpstr>Running nlmixr2: 1 transit compartment</vt:lpstr>
      <vt:lpstr>nlmixr2 output: 1 transit compartment with ODEs using FOCEi</vt:lpstr>
      <vt:lpstr>VPC for one compartment model with a transit compartment using FOCEi
</vt:lpstr>
      <vt:lpstr>Running nlmixr2: 5 transit compartments</vt:lpstr>
      <vt:lpstr>nlmixr2 output: 5 transit compartments with ODEs using FOCEi</vt:lpstr>
      <vt:lpstr>VPC for first order absorption with 5 transit compartments using FOCEi
</vt:lpstr>
      <vt:lpstr>Comparing the VPCs for the first 12 hours to see if absorption is described better using zero, one, or five transit compartments
</vt:lpstr>
      <vt:lpstr>PowerPoint Presentation</vt:lpstr>
      <vt:lpstr>nlmixr2 can read in NONMEM output and create nlmixr2 models to simulate and re-estimate using nonmem2rx and babelmixr2</vt:lpstr>
      <vt:lpstr>Check to see if the NONMEM-generated PRED, IPRED and IWRES values match the values when the model is used to simulate using rxode2
</vt:lpstr>
      <vt:lpstr>The rxode2 object can be used to simulate new regimens:  e.g. four doses of 100 mg at 12 hours apart using 100 subjects
</vt:lpstr>
      <vt:lpstr>Or simulate 100 studies with these NONMEM parameters to capture uncertainty in theta estimates
</vt:lpstr>
      <vt:lpstr>The rxode2 object can be translated to an nlmixr2 object to create individual plots run005NM &lt;- as.nlmixr2(mod5) indivs5 &lt;- augPred (run005NM)</vt:lpstr>
      <vt:lpstr>The rxode2 object can be translated to an nlmixr2 object to create VPCs
</vt:lpstr>
      <vt:lpstr>The results of run005 as generated by NONMEM and read in using nonmem2rx </vt:lpstr>
      <vt:lpstr>The results of run005 as generated by nlmixr2 after rerunning the NONMEM model imported using nonmem2rx</vt:lpstr>
      <vt:lpstr>Hands-on session IV: read in NONMEM results using nonmem2rx and run cool stuff</vt:lpstr>
      <vt:lpstr>For examination at home: simulations of paediatric posology</vt:lpstr>
      <vt:lpstr>nlmixr2 can generate empirical Bayes estimates for Bayesian feedback: individual EBEs for a new data set using existing population parameters</vt:lpstr>
      <vt:lpstr>Individual graphs for the five transit compartment model estimated using Bayesian feedback; perfect fit even though there was no population parameter estimation
</vt:lpstr>
      <vt:lpstr>Parameterisation and mu-referencing</vt:lpstr>
      <vt:lpstr>Corresponding nlmixr2 code</vt:lpstr>
      <vt:lpstr>nlmixr2 output: mu-referenced sex on V (log-scale)</vt:lpstr>
      <vt:lpstr>Parameterisation and mu-referencing</vt:lpstr>
      <vt:lpstr>mu-referencing and allometric scaling</vt:lpstr>
      <vt:lpstr>Corresponding nlmixr2 code</vt:lpstr>
      <vt:lpstr>Corresponding nlmixr2 code: allometric scaling</vt:lpstr>
      <vt:lpstr>nlmixr2 output: allometric scaling ODEs using FOCEi Change in OFV compared to model without allometric scaling: -29.625</vt:lpstr>
      <vt:lpstr>Hands-on session V: running an nlmixr2 posthoc analysis and implementing covariates using mu-referencing</vt:lpstr>
      <vt:lpstr>nlmixr2 output: allometric scaling ODEs using FOCEi Freely estimated exponents: drop of only 1.67 points</vt:lpstr>
      <vt:lpstr>PKPD analysis with nlmixr2: sequential estimation</vt:lpstr>
      <vt:lpstr>PKPD analysis with nlmixr2: define turnover model using PK EBEs</vt:lpstr>
      <vt:lpstr>Individual graphs for turnover Emax PD model with PK using EBEs
</vt:lpstr>
      <vt:lpstr>PKPD analysis with nlmixr2: simultaneous estimation</vt:lpstr>
      <vt:lpstr>Immediate effect simultaneous PKPD analysis with nlmixr2: ini block</vt:lpstr>
      <vt:lpstr>Immediate effect simultaneous PKPD analysis with nlmixr2: model block</vt:lpstr>
      <vt:lpstr>Simultaneous PKPD analysis with nlmixr2: examine defined model</vt:lpstr>
      <vt:lpstr>nlmixr2 output: immediate effect simultaneous PKPD model</vt:lpstr>
      <vt:lpstr>VPC for immediate effect simultaneous PKPD model
</vt:lpstr>
      <vt:lpstr>Effect compartment simultaneous PKPD analysis with nlmixr2: ini block</vt:lpstr>
      <vt:lpstr>Effect compartment simultaneous PKPD analysis with nlmixr2: model block</vt:lpstr>
      <vt:lpstr>nlmixr2 output: effect compartment simultaneous PKPD model</vt:lpstr>
      <vt:lpstr>VPC for effect compartment simultaneous PKPD model 
</vt:lpstr>
      <vt:lpstr>Turnover model simultaneous PKPD analysis with nlmixr2: ini block</vt:lpstr>
      <vt:lpstr>Turnover model simultaneous PKPD analysis with nlmixr2: model block</vt:lpstr>
      <vt:lpstr>nlmixr2 output: turnover simultaneous PKPD model</vt:lpstr>
      <vt:lpstr>VPC for turnover simultaneous PKPD model </vt:lpstr>
      <vt:lpstr>VPCs to compare the immediate effect model, the effect compartment model, and the turnover simultaneous PKPD model </vt:lpstr>
      <vt:lpstr>Hands-on session VI: running nlmixr2 PKPD analysis</vt:lpstr>
    </vt:vector>
  </TitlesOfParts>
  <Manager/>
  <Company>Occams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Rik Schoemaker</dc:creator>
  <cp:keywords/>
  <dc:description/>
  <cp:lastModifiedBy>Rik Schoemaker</cp:lastModifiedBy>
  <cp:revision>241</cp:revision>
  <dcterms:created xsi:type="dcterms:W3CDTF">2016-11-23T19:12:10Z</dcterms:created>
  <dcterms:modified xsi:type="dcterms:W3CDTF">2024-06-11T13:17:36Z</dcterms:modified>
  <cp:category/>
</cp:coreProperties>
</file>